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65"/>
  </p:notesMasterIdLst>
  <p:sldIdLst>
    <p:sldId id="319" r:id="rId2"/>
    <p:sldId id="320" r:id="rId3"/>
    <p:sldId id="374" r:id="rId4"/>
    <p:sldId id="375" r:id="rId5"/>
    <p:sldId id="376" r:id="rId6"/>
    <p:sldId id="321" r:id="rId7"/>
    <p:sldId id="323" r:id="rId8"/>
    <p:sldId id="303" r:id="rId9"/>
    <p:sldId id="325" r:id="rId10"/>
    <p:sldId id="327" r:id="rId11"/>
    <p:sldId id="304" r:id="rId12"/>
    <p:sldId id="328" r:id="rId13"/>
    <p:sldId id="329" r:id="rId14"/>
    <p:sldId id="331" r:id="rId15"/>
    <p:sldId id="332" r:id="rId16"/>
    <p:sldId id="334" r:id="rId17"/>
    <p:sldId id="333" r:id="rId18"/>
    <p:sldId id="341" r:id="rId19"/>
    <p:sldId id="330" r:id="rId20"/>
    <p:sldId id="335" r:id="rId21"/>
    <p:sldId id="336" r:id="rId22"/>
    <p:sldId id="337" r:id="rId23"/>
    <p:sldId id="338" r:id="rId24"/>
    <p:sldId id="339" r:id="rId25"/>
    <p:sldId id="340" r:id="rId26"/>
    <p:sldId id="342" r:id="rId27"/>
    <p:sldId id="343" r:id="rId28"/>
    <p:sldId id="344" r:id="rId29"/>
    <p:sldId id="345" r:id="rId30"/>
    <p:sldId id="346" r:id="rId31"/>
    <p:sldId id="309" r:id="rId32"/>
    <p:sldId id="347" r:id="rId33"/>
    <p:sldId id="348" r:id="rId34"/>
    <p:sldId id="310" r:id="rId35"/>
    <p:sldId id="349" r:id="rId36"/>
    <p:sldId id="350" r:id="rId37"/>
    <p:sldId id="351" r:id="rId38"/>
    <p:sldId id="352" r:id="rId39"/>
    <p:sldId id="353" r:id="rId40"/>
    <p:sldId id="354" r:id="rId41"/>
    <p:sldId id="355" r:id="rId42"/>
    <p:sldId id="356" r:id="rId43"/>
    <p:sldId id="312" r:id="rId44"/>
    <p:sldId id="357" r:id="rId45"/>
    <p:sldId id="358" r:id="rId46"/>
    <p:sldId id="359" r:id="rId47"/>
    <p:sldId id="360" r:id="rId48"/>
    <p:sldId id="317" r:id="rId49"/>
    <p:sldId id="361" r:id="rId50"/>
    <p:sldId id="362" r:id="rId51"/>
    <p:sldId id="363" r:id="rId52"/>
    <p:sldId id="364" r:id="rId53"/>
    <p:sldId id="365" r:id="rId54"/>
    <p:sldId id="366" r:id="rId55"/>
    <p:sldId id="367" r:id="rId56"/>
    <p:sldId id="368" r:id="rId57"/>
    <p:sldId id="318" r:id="rId58"/>
    <p:sldId id="369" r:id="rId59"/>
    <p:sldId id="370" r:id="rId60"/>
    <p:sldId id="371" r:id="rId61"/>
    <p:sldId id="372" r:id="rId62"/>
    <p:sldId id="373" r:id="rId63"/>
    <p:sldId id="315" r:id="rId6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CB053-D059-4EE6-AFF1-6372FBB62F90}" type="datetimeFigureOut">
              <a:rPr lang="tr-TR" smtClean="0"/>
              <a:t>28.03.2022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9846B-B75D-4D1B-BB25-662A3ADE8606}" type="slidenum">
              <a:rPr lang="tr-TR" smtClean="0"/>
              <a:t>‹#›</a:t>
            </a:fld>
            <a:endParaRPr lang="tr-TR"/>
          </a:p>
        </p:txBody>
      </p:sp>
    </p:spTree>
    <p:extLst>
      <p:ext uri="{BB962C8B-B14F-4D97-AF65-F5344CB8AC3E}">
        <p14:creationId xmlns:p14="http://schemas.microsoft.com/office/powerpoint/2010/main" val="258604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442A8F66-E066-41B8-A42C-9BA5E18FD917}" type="datetimeFigureOut">
              <a:rPr lang="tr-TR" smtClean="0"/>
              <a:t>28.03.2022</a:t>
            </a:fld>
            <a:endParaRPr lang="tr-TR"/>
          </a:p>
        </p:txBody>
      </p:sp>
      <p:sp>
        <p:nvSpPr>
          <p:cNvPr id="5" name="Footer Placeholder 4"/>
          <p:cNvSpPr>
            <a:spLocks noGrp="1"/>
          </p:cNvSpPr>
          <p:nvPr>
            <p:ph type="ftr" sz="quarter" idx="11"/>
          </p:nvPr>
        </p:nvSpPr>
        <p:spPr>
          <a:xfrm>
            <a:off x="1565393" y="5357593"/>
            <a:ext cx="6713127" cy="365125"/>
          </a:xfrm>
        </p:spPr>
        <p:txBody>
          <a:bodyPr/>
          <a:lstStyle/>
          <a:p>
            <a:endParaRPr lang="tr-TR"/>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37B9A21B-E812-42A1-AFDF-10DD672ABA6B}"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42A8F66-E066-41B8-A42C-9BA5E18FD917}" type="datetimeFigureOut">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42A8F66-E066-41B8-A42C-9BA5E18FD917}" type="datetimeFigureOut">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42A8F66-E066-41B8-A42C-9BA5E18FD917}" type="datetimeFigureOut">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42A8F66-E066-41B8-A42C-9BA5E18FD917}" type="datetimeFigureOut">
              <a:rPr lang="tr-TR" smtClean="0"/>
              <a:t>28.03.2022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442A8F66-E066-41B8-A42C-9BA5E18FD917}" type="datetimeFigureOut">
              <a:rPr lang="tr-TR" smtClean="0"/>
              <a:t>28.03.2022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7B9A21B-E812-42A1-AFDF-10DD672ABA6B}" type="slidenum">
              <a:rPr lang="tr-TR" smtClean="0"/>
              <a:t>‹#›</a:t>
            </a:fld>
            <a:endParaRPr lang="tr-TR"/>
          </a:p>
        </p:txBody>
      </p:sp>
      <p:sp>
        <p:nvSpPr>
          <p:cNvPr id="9" name="Content Placeholder 8"/>
          <p:cNvSpPr>
            <a:spLocks noGrp="1"/>
          </p:cNvSpPr>
          <p:nvPr>
            <p:ph sz="quarter" idx="13"/>
          </p:nvPr>
        </p:nvSpPr>
        <p:spPr>
          <a:xfrm>
            <a:off x="1731264" y="2121407"/>
            <a:ext cx="42672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442A8F66-E066-41B8-A42C-9BA5E18FD917}" type="datetimeFigureOut">
              <a:rPr lang="tr-TR" smtClean="0"/>
              <a:t>28.03.2022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7B9A21B-E812-42A1-AFDF-10DD672ABA6B}" type="slidenum">
              <a:rPr lang="tr-TR" smtClean="0"/>
              <a:t>‹#›</a:t>
            </a:fld>
            <a:endParaRPr lang="tr-TR"/>
          </a:p>
        </p:txBody>
      </p:sp>
      <p:sp>
        <p:nvSpPr>
          <p:cNvPr id="11" name="Content Placeholder 10"/>
          <p:cNvSpPr>
            <a:spLocks noGrp="1"/>
          </p:cNvSpPr>
          <p:nvPr>
            <p:ph sz="quarter" idx="13"/>
          </p:nvPr>
        </p:nvSpPr>
        <p:spPr>
          <a:xfrm>
            <a:off x="1731264" y="2944368"/>
            <a:ext cx="4303776"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442A8F66-E066-41B8-A42C-9BA5E18FD917}" type="datetimeFigureOut">
              <a:rPr lang="tr-TR" smtClean="0"/>
              <a:t>28.03.2022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A8F66-E066-41B8-A42C-9BA5E18FD917}" type="datetimeFigureOut">
              <a:rPr lang="tr-TR" smtClean="0"/>
              <a:t>28.03.2022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8455598" y="5885673"/>
            <a:ext cx="1618428" cy="365125"/>
          </a:xfrm>
        </p:spPr>
        <p:txBody>
          <a:bodyPr/>
          <a:lstStyle/>
          <a:p>
            <a:fld id="{442A8F66-E066-41B8-A42C-9BA5E18FD917}" type="datetimeFigureOut">
              <a:rPr lang="tr-TR" smtClean="0"/>
              <a:t>28.03.2022</a:t>
            </a:fld>
            <a:endParaRPr lang="tr-TR"/>
          </a:p>
        </p:txBody>
      </p:sp>
      <p:sp>
        <p:nvSpPr>
          <p:cNvPr id="6" name="Footer Placeholder 5"/>
          <p:cNvSpPr>
            <a:spLocks noGrp="1"/>
          </p:cNvSpPr>
          <p:nvPr>
            <p:ph type="ftr" sz="quarter" idx="11"/>
          </p:nvPr>
        </p:nvSpPr>
        <p:spPr>
          <a:xfrm rot="-60000">
            <a:off x="1219406" y="5829262"/>
            <a:ext cx="4696809" cy="365125"/>
          </a:xfrm>
        </p:spPr>
        <p:txBody>
          <a:bodyPr/>
          <a:lstStyle/>
          <a:p>
            <a:endParaRPr lang="tr-TR"/>
          </a:p>
        </p:txBody>
      </p:sp>
      <p:sp>
        <p:nvSpPr>
          <p:cNvPr id="7" name="Slide Number Placeholder 6"/>
          <p:cNvSpPr>
            <a:spLocks noGrp="1"/>
          </p:cNvSpPr>
          <p:nvPr>
            <p:ph type="sldNum" sz="quarter" idx="12"/>
          </p:nvPr>
        </p:nvSpPr>
        <p:spPr>
          <a:xfrm rot="60000">
            <a:off x="10076418" y="5896962"/>
            <a:ext cx="738697" cy="365125"/>
          </a:xfrm>
        </p:spPr>
        <p:txBody>
          <a:bodyPr/>
          <a:lstStyle/>
          <a:p>
            <a:fld id="{37B9A21B-E812-42A1-AFDF-10DD672ABA6B}"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8461249" y="5888738"/>
            <a:ext cx="1618428" cy="365125"/>
          </a:xfrm>
        </p:spPr>
        <p:txBody>
          <a:bodyPr/>
          <a:lstStyle/>
          <a:p>
            <a:fld id="{442A8F66-E066-41B8-A42C-9BA5E18FD917}" type="datetimeFigureOut">
              <a:rPr lang="tr-TR" smtClean="0"/>
              <a:t>28.03.2022</a:t>
            </a:fld>
            <a:endParaRPr lang="tr-TR"/>
          </a:p>
        </p:txBody>
      </p:sp>
      <p:sp>
        <p:nvSpPr>
          <p:cNvPr id="6" name="Footer Placeholder 5"/>
          <p:cNvSpPr>
            <a:spLocks noGrp="1"/>
          </p:cNvSpPr>
          <p:nvPr>
            <p:ph type="ftr" sz="quarter" idx="11"/>
          </p:nvPr>
        </p:nvSpPr>
        <p:spPr>
          <a:xfrm rot="-60000">
            <a:off x="1219426" y="5831038"/>
            <a:ext cx="4425391" cy="365125"/>
          </a:xfrm>
        </p:spPr>
        <p:txBody>
          <a:bodyPr/>
          <a:lstStyle/>
          <a:p>
            <a:endParaRPr lang="tr-TR"/>
          </a:p>
        </p:txBody>
      </p:sp>
      <p:sp>
        <p:nvSpPr>
          <p:cNvPr id="7" name="Slide Number Placeholder 6"/>
          <p:cNvSpPr>
            <a:spLocks noGrp="1"/>
          </p:cNvSpPr>
          <p:nvPr>
            <p:ph type="sldNum" sz="quarter" idx="12"/>
          </p:nvPr>
        </p:nvSpPr>
        <p:spPr>
          <a:xfrm rot="60000">
            <a:off x="10082786" y="5900027"/>
            <a:ext cx="738697" cy="365125"/>
          </a:xfrm>
        </p:spPr>
        <p:txBody>
          <a:bodyPr/>
          <a:lstStyle/>
          <a:p>
            <a:fld id="{37B9A21B-E812-42A1-AFDF-10DD672ABA6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42A8F66-E066-41B8-A42C-9BA5E18FD917}" type="datetimeFigureOut">
              <a:rPr lang="tr-TR" smtClean="0"/>
              <a:t>28.03.2022</a:t>
            </a:fld>
            <a:endParaRPr lang="tr-TR"/>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7B9A21B-E812-42A1-AFDF-10DD672ABA6B}"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302934" y="1543665"/>
            <a:ext cx="7631291" cy="2079360"/>
          </a:xfrm>
        </p:spPr>
        <p:txBody>
          <a:bodyPr>
            <a:normAutofit fontScale="90000"/>
          </a:bodyPr>
          <a:lstStyle/>
          <a:p>
            <a:r>
              <a:rPr lang="tr-TR" dirty="0" smtClean="0">
                <a:latin typeface="Times New Roman" panose="02020603050405020304" pitchFamily="18" charset="0"/>
                <a:cs typeface="Times New Roman" panose="02020603050405020304" pitchFamily="18" charset="0"/>
              </a:rPr>
              <a:t>Gelişim Basamaklarına Göre Çocuklara ve Gençlere Nasıl Bir Din Eğitimi Verelim?</a:t>
            </a:r>
            <a:endParaRPr lang="tr-TR" dirty="0"/>
          </a:p>
        </p:txBody>
      </p:sp>
      <p:sp>
        <p:nvSpPr>
          <p:cNvPr id="5" name="Alt Başlık 4"/>
          <p:cNvSpPr>
            <a:spLocks noGrp="1"/>
          </p:cNvSpPr>
          <p:nvPr>
            <p:ph type="subTitle" idx="1"/>
          </p:nvPr>
        </p:nvSpPr>
        <p:spPr/>
        <p:txBody>
          <a:bodyPr/>
          <a:lstStyle/>
          <a:p>
            <a:r>
              <a:rPr lang="tr-TR" dirty="0"/>
              <a:t>Prof. Dr. İhsan </a:t>
            </a:r>
            <a:r>
              <a:rPr lang="tr-TR" dirty="0" smtClean="0"/>
              <a:t>ÇAPCIOĞLU</a:t>
            </a:r>
          </a:p>
          <a:p>
            <a:r>
              <a:rPr lang="tr-TR" dirty="0" smtClean="0"/>
              <a:t>Ankara Üniversitesi İlahiyat Fakültesi </a:t>
            </a:r>
            <a:endParaRPr lang="tr-TR" dirty="0"/>
          </a:p>
        </p:txBody>
      </p:sp>
    </p:spTree>
    <p:extLst>
      <p:ext uri="{BB962C8B-B14F-4D97-AF65-F5344CB8AC3E}">
        <p14:creationId xmlns:p14="http://schemas.microsoft.com/office/powerpoint/2010/main" val="75723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dirty="0"/>
              <a:t>Gençlerin </a:t>
            </a:r>
            <a:r>
              <a:rPr lang="tr-TR" dirty="0" smtClean="0"/>
              <a:t>beklentileri</a:t>
            </a:r>
            <a:endParaRPr lang="tr-TR" dirty="0"/>
          </a:p>
        </p:txBody>
      </p:sp>
      <p:sp>
        <p:nvSpPr>
          <p:cNvPr id="10" name="Metin Yer Tutucusu 9"/>
          <p:cNvSpPr>
            <a:spLocks noGrp="1"/>
          </p:cNvSpPr>
          <p:nvPr>
            <p:ph type="body" idx="1"/>
          </p:nvPr>
        </p:nvSpPr>
        <p:spPr/>
        <p:txBody>
          <a:bodyPr/>
          <a:lstStyle/>
          <a:p>
            <a:r>
              <a:rPr lang="tr-TR" dirty="0" smtClean="0"/>
              <a:t>Ne </a:t>
            </a:r>
            <a:r>
              <a:rPr lang="tr-TR" dirty="0"/>
              <a:t>istemiyorlar…</a:t>
            </a:r>
          </a:p>
          <a:p>
            <a:endParaRPr lang="tr-TR" dirty="0"/>
          </a:p>
        </p:txBody>
      </p:sp>
      <p:sp>
        <p:nvSpPr>
          <p:cNvPr id="11" name="Metin Yer Tutucusu 10"/>
          <p:cNvSpPr>
            <a:spLocks noGrp="1"/>
          </p:cNvSpPr>
          <p:nvPr>
            <p:ph type="body" sz="quarter" idx="3"/>
          </p:nvPr>
        </p:nvSpPr>
        <p:spPr/>
        <p:txBody>
          <a:bodyPr/>
          <a:lstStyle/>
          <a:p>
            <a:r>
              <a:rPr lang="tr-TR" dirty="0" smtClean="0"/>
              <a:t>Ne istiyorlar…</a:t>
            </a:r>
            <a:endParaRPr lang="tr-TR" dirty="0"/>
          </a:p>
          <a:p>
            <a:endParaRPr lang="tr-TR" dirty="0"/>
          </a:p>
        </p:txBody>
      </p:sp>
      <p:sp>
        <p:nvSpPr>
          <p:cNvPr id="8" name="İçerik Yer Tutucusu 7"/>
          <p:cNvSpPr>
            <a:spLocks noGrp="1"/>
          </p:cNvSpPr>
          <p:nvPr>
            <p:ph sz="quarter" idx="13"/>
          </p:nvPr>
        </p:nvSpPr>
        <p:spPr/>
        <p:txBody>
          <a:bodyPr>
            <a:normAutofit fontScale="92500" lnSpcReduction="10000"/>
          </a:bodyPr>
          <a:lstStyle/>
          <a:p>
            <a:r>
              <a:rPr lang="tr-TR" dirty="0" smtClean="0"/>
              <a:t>Öğüt verilmek,</a:t>
            </a:r>
          </a:p>
          <a:p>
            <a:r>
              <a:rPr lang="tr-TR" dirty="0" smtClean="0"/>
              <a:t>Yönlendirilmek,</a:t>
            </a:r>
          </a:p>
          <a:p>
            <a:r>
              <a:rPr lang="tr-TR" dirty="0" smtClean="0"/>
              <a:t>Yargılanmak,</a:t>
            </a:r>
          </a:p>
          <a:p>
            <a:r>
              <a:rPr lang="tr-TR" dirty="0" smtClean="0"/>
              <a:t>Eleştirilmek,</a:t>
            </a:r>
          </a:p>
          <a:p>
            <a:r>
              <a:rPr lang="tr-TR" dirty="0" smtClean="0"/>
              <a:t>Kıyaslanmak,</a:t>
            </a:r>
          </a:p>
          <a:p>
            <a:r>
              <a:rPr lang="tr-TR" dirty="0" smtClean="0"/>
              <a:t>Aşağılanmak,</a:t>
            </a:r>
          </a:p>
          <a:p>
            <a:r>
              <a:rPr lang="tr-TR" dirty="0"/>
              <a:t>İ</a:t>
            </a:r>
            <a:r>
              <a:rPr lang="tr-TR" dirty="0" smtClean="0"/>
              <a:t>sim </a:t>
            </a:r>
            <a:r>
              <a:rPr lang="tr-TR" dirty="0"/>
              <a:t>takılarak dalga geçilmek</a:t>
            </a:r>
          </a:p>
        </p:txBody>
      </p:sp>
      <p:sp>
        <p:nvSpPr>
          <p:cNvPr id="9" name="İçerik Yer Tutucusu 8"/>
          <p:cNvSpPr>
            <a:spLocks noGrp="1"/>
          </p:cNvSpPr>
          <p:nvPr>
            <p:ph sz="quarter" idx="14"/>
          </p:nvPr>
        </p:nvSpPr>
        <p:spPr/>
        <p:txBody>
          <a:bodyPr/>
          <a:lstStyle/>
          <a:p>
            <a:r>
              <a:rPr lang="tr-TR" dirty="0" smtClean="0"/>
              <a:t>Dinlenilmek,</a:t>
            </a:r>
          </a:p>
          <a:p>
            <a:r>
              <a:rPr lang="tr-TR" dirty="0" smtClean="0"/>
              <a:t>Paylaşmak,</a:t>
            </a:r>
          </a:p>
          <a:p>
            <a:r>
              <a:rPr lang="tr-TR" dirty="0" smtClean="0"/>
              <a:t>Güvenilmek,</a:t>
            </a:r>
          </a:p>
          <a:p>
            <a:r>
              <a:rPr lang="tr-TR" dirty="0" smtClean="0"/>
              <a:t>Değer görmek</a:t>
            </a:r>
          </a:p>
          <a:p>
            <a:endParaRPr lang="tr-TR" dirty="0" smtClean="0"/>
          </a:p>
          <a:p>
            <a:pPr marL="0" indent="0">
              <a:buNone/>
            </a:pPr>
            <a:endParaRPr lang="tr-TR" dirty="0"/>
          </a:p>
        </p:txBody>
      </p:sp>
    </p:spTree>
    <p:extLst>
      <p:ext uri="{BB962C8B-B14F-4D97-AF65-F5344CB8AC3E}">
        <p14:creationId xmlns:p14="http://schemas.microsoft.com/office/powerpoint/2010/main" val="206328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63"/>
            <a:ext cx="12192000" cy="6868063"/>
          </a:xfrm>
          <a:prstGeom prst="rect">
            <a:avLst/>
          </a:prstGeom>
        </p:spPr>
      </p:pic>
    </p:spTree>
    <p:extLst>
      <p:ext uri="{BB962C8B-B14F-4D97-AF65-F5344CB8AC3E}">
        <p14:creationId xmlns:p14="http://schemas.microsoft.com/office/powerpoint/2010/main" val="401556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Gençlerle neden çatışırız?</a:t>
            </a:r>
            <a:endParaRPr lang="tr-TR" dirty="0"/>
          </a:p>
        </p:txBody>
      </p:sp>
      <p:sp>
        <p:nvSpPr>
          <p:cNvPr id="4" name="İçerik Yer Tutucusu 3"/>
          <p:cNvSpPr>
            <a:spLocks noGrp="1"/>
          </p:cNvSpPr>
          <p:nvPr>
            <p:ph sz="quarter" idx="13"/>
          </p:nvPr>
        </p:nvSpPr>
        <p:spPr/>
        <p:txBody>
          <a:bodyPr>
            <a:normAutofit fontScale="92500" lnSpcReduction="20000"/>
          </a:bodyPr>
          <a:lstStyle/>
          <a:p>
            <a:r>
              <a:rPr lang="tr-TR" dirty="0" smtClean="0"/>
              <a:t>Otoriter davranışlı</a:t>
            </a:r>
          </a:p>
          <a:p>
            <a:r>
              <a:rPr lang="tr-TR" dirty="0" smtClean="0"/>
              <a:t>Alanında yetersiz</a:t>
            </a:r>
          </a:p>
          <a:p>
            <a:r>
              <a:rPr lang="tr-TR" dirty="0"/>
              <a:t>Ö</a:t>
            </a:r>
            <a:r>
              <a:rPr lang="tr-TR" dirty="0" smtClean="0"/>
              <a:t>ğrenciler </a:t>
            </a:r>
            <a:r>
              <a:rPr lang="tr-TR" dirty="0"/>
              <a:t>arasında ayrım </a:t>
            </a:r>
            <a:r>
              <a:rPr lang="tr-TR" dirty="0" smtClean="0"/>
              <a:t>yapan</a:t>
            </a:r>
          </a:p>
          <a:p>
            <a:r>
              <a:rPr lang="tr-TR" dirty="0"/>
              <a:t>K</a:t>
            </a:r>
            <a:r>
              <a:rPr lang="tr-TR" dirty="0" smtClean="0"/>
              <a:t>ırık </a:t>
            </a:r>
            <a:r>
              <a:rPr lang="tr-TR" dirty="0"/>
              <a:t>notla tehdit </a:t>
            </a:r>
            <a:r>
              <a:rPr lang="tr-TR" dirty="0" smtClean="0"/>
              <a:t>eden</a:t>
            </a:r>
          </a:p>
          <a:p>
            <a:r>
              <a:rPr lang="tr-TR" dirty="0" smtClean="0"/>
              <a:t>Öğrencilerle öğreticilerin </a:t>
            </a:r>
            <a:r>
              <a:rPr lang="tr-TR" dirty="0"/>
              <a:t>başlıca anlaşmazlık (çatışma) </a:t>
            </a:r>
            <a:r>
              <a:rPr lang="tr-TR" dirty="0" smtClean="0"/>
              <a:t>alanları; yeterince </a:t>
            </a:r>
            <a:r>
              <a:rPr lang="tr-TR" dirty="0"/>
              <a:t>ders çalışmamak, </a:t>
            </a:r>
            <a:r>
              <a:rPr lang="tr-TR" dirty="0" smtClean="0"/>
              <a:t>öğretmenlerin anlayışsız davranışları ve diyaloğa/iletişime yanaşmamaları…</a:t>
            </a:r>
            <a:endParaRPr lang="tr-TR" dirty="0"/>
          </a:p>
        </p:txBody>
      </p:sp>
      <p:pic>
        <p:nvPicPr>
          <p:cNvPr id="307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529589" y="2119313"/>
            <a:ext cx="3889419" cy="360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18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Çatışma sonucu kişinin davranışı</a:t>
            </a:r>
            <a:endParaRPr lang="tr-TR" dirty="0"/>
          </a:p>
        </p:txBody>
      </p:sp>
      <p:sp>
        <p:nvSpPr>
          <p:cNvPr id="3" name="İçerik Yer Tutucusu 2"/>
          <p:cNvSpPr>
            <a:spLocks noGrp="1"/>
          </p:cNvSpPr>
          <p:nvPr>
            <p:ph sz="quarter" idx="13"/>
          </p:nvPr>
        </p:nvSpPr>
        <p:spPr/>
        <p:txBody>
          <a:bodyPr/>
          <a:lstStyle/>
          <a:p>
            <a:r>
              <a:rPr lang="tr-TR" dirty="0" smtClean="0"/>
              <a:t>İlgili konuyla arasına mesafe koymak,</a:t>
            </a:r>
          </a:p>
          <a:p>
            <a:r>
              <a:rPr lang="tr-TR" dirty="0" smtClean="0"/>
              <a:t>Öğretmeni/yetişkinleri </a:t>
            </a:r>
            <a:r>
              <a:rPr lang="tr-TR" dirty="0"/>
              <a:t>başkalarına </a:t>
            </a:r>
            <a:r>
              <a:rPr lang="tr-TR" dirty="0" smtClean="0"/>
              <a:t>şikayet etmek,</a:t>
            </a:r>
          </a:p>
          <a:p>
            <a:r>
              <a:rPr lang="tr-TR" dirty="0"/>
              <a:t>S</a:t>
            </a:r>
            <a:r>
              <a:rPr lang="tr-TR" dirty="0" smtClean="0"/>
              <a:t>aygısız davranışlar sergilemek…</a:t>
            </a:r>
          </a:p>
          <a:p>
            <a:endParaRPr lang="tr-TR" dirty="0"/>
          </a:p>
        </p:txBody>
      </p:sp>
      <p:pic>
        <p:nvPicPr>
          <p:cNvPr id="409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18237" y="2137893"/>
            <a:ext cx="4445469" cy="334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71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Gençlik ve kuşaklar</a:t>
            </a:r>
            <a:endParaRPr lang="tr-TR" dirty="0"/>
          </a:p>
        </p:txBody>
      </p:sp>
      <p:sp>
        <p:nvSpPr>
          <p:cNvPr id="4" name="Metin Yer Tutucusu 3"/>
          <p:cNvSpPr>
            <a:spLocks noGrp="1"/>
          </p:cNvSpPr>
          <p:nvPr>
            <p:ph type="body" idx="1"/>
          </p:nvPr>
        </p:nvSpPr>
        <p:spPr/>
        <p:txBody>
          <a:bodyPr/>
          <a:lstStyle/>
          <a:p>
            <a:r>
              <a:rPr lang="tr-TR" dirty="0" smtClean="0"/>
              <a:t>Sandviç Kuşağı (1946-1964 arası doğanlar)</a:t>
            </a:r>
            <a:endParaRPr lang="tr-TR" dirty="0"/>
          </a:p>
        </p:txBody>
      </p:sp>
      <p:sp>
        <p:nvSpPr>
          <p:cNvPr id="5" name="Metin Yer Tutucusu 4"/>
          <p:cNvSpPr>
            <a:spLocks noGrp="1"/>
          </p:cNvSpPr>
          <p:nvPr>
            <p:ph type="body" sz="quarter" idx="3"/>
          </p:nvPr>
        </p:nvSpPr>
        <p:spPr/>
        <p:txBody>
          <a:bodyPr/>
          <a:lstStyle/>
          <a:p>
            <a:r>
              <a:rPr lang="tr-TR" dirty="0" smtClean="0"/>
              <a:t>X Kuşağı (1965-1979 arası doğanlar)</a:t>
            </a:r>
            <a:endParaRPr lang="tr-TR" dirty="0"/>
          </a:p>
        </p:txBody>
      </p:sp>
      <p:sp>
        <p:nvSpPr>
          <p:cNvPr id="6" name="İçerik Yer Tutucusu 5"/>
          <p:cNvSpPr>
            <a:spLocks noGrp="1"/>
          </p:cNvSpPr>
          <p:nvPr>
            <p:ph sz="quarter" idx="13"/>
          </p:nvPr>
        </p:nvSpPr>
        <p:spPr/>
        <p:txBody>
          <a:bodyPr/>
          <a:lstStyle/>
          <a:p>
            <a:r>
              <a:rPr lang="tr-TR" dirty="0" smtClean="0"/>
              <a:t>Sadakat</a:t>
            </a:r>
          </a:p>
          <a:p>
            <a:r>
              <a:rPr lang="tr-TR" dirty="0" smtClean="0"/>
              <a:t>Kanaatkarlık</a:t>
            </a:r>
          </a:p>
          <a:p>
            <a:r>
              <a:rPr lang="tr-TR" dirty="0" smtClean="0"/>
              <a:t>Otoriteye saygılı</a:t>
            </a:r>
          </a:p>
          <a:p>
            <a:r>
              <a:rPr lang="tr-TR" dirty="0" smtClean="0"/>
              <a:t>Toplumcu</a:t>
            </a:r>
          </a:p>
          <a:p>
            <a:pPr marL="0" indent="0">
              <a:buNone/>
            </a:pPr>
            <a:endParaRPr lang="tr-TR" dirty="0" smtClean="0"/>
          </a:p>
          <a:p>
            <a:endParaRPr lang="tr-TR" dirty="0"/>
          </a:p>
        </p:txBody>
      </p:sp>
      <p:sp>
        <p:nvSpPr>
          <p:cNvPr id="7" name="İçerik Yer Tutucusu 6"/>
          <p:cNvSpPr>
            <a:spLocks noGrp="1"/>
          </p:cNvSpPr>
          <p:nvPr>
            <p:ph sz="quarter" idx="14"/>
          </p:nvPr>
        </p:nvSpPr>
        <p:spPr/>
        <p:txBody>
          <a:bodyPr>
            <a:normAutofit lnSpcReduction="10000"/>
          </a:bodyPr>
          <a:lstStyle/>
          <a:p>
            <a:r>
              <a:rPr lang="tr-TR" dirty="0" smtClean="0"/>
              <a:t>Kurallara uyumlu</a:t>
            </a:r>
          </a:p>
          <a:p>
            <a:r>
              <a:rPr lang="tr-TR" dirty="0" smtClean="0"/>
              <a:t>Teknolojiye ve hızlı değişime uyumda sorun yaşayan</a:t>
            </a:r>
          </a:p>
          <a:p>
            <a:r>
              <a:rPr lang="tr-TR" dirty="0" smtClean="0"/>
              <a:t>Sabırlı</a:t>
            </a:r>
          </a:p>
          <a:p>
            <a:r>
              <a:rPr lang="tr-TR" dirty="0" smtClean="0"/>
              <a:t>Otoriteye saygılı</a:t>
            </a:r>
          </a:p>
          <a:p>
            <a:r>
              <a:rPr lang="tr-TR" dirty="0" smtClean="0"/>
              <a:t>Toplumcu</a:t>
            </a:r>
          </a:p>
          <a:p>
            <a:endParaRPr lang="tr-TR" dirty="0" smtClean="0"/>
          </a:p>
        </p:txBody>
      </p:sp>
    </p:spTree>
    <p:extLst>
      <p:ext uri="{BB962C8B-B14F-4D97-AF65-F5344CB8AC3E}">
        <p14:creationId xmlns:p14="http://schemas.microsoft.com/office/powerpoint/2010/main" val="386965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Gençlik ve kuşaklar</a:t>
            </a:r>
          </a:p>
        </p:txBody>
      </p:sp>
      <p:sp>
        <p:nvSpPr>
          <p:cNvPr id="3" name="Metin Yer Tutucusu 2"/>
          <p:cNvSpPr>
            <a:spLocks noGrp="1"/>
          </p:cNvSpPr>
          <p:nvPr>
            <p:ph type="body" idx="1"/>
          </p:nvPr>
        </p:nvSpPr>
        <p:spPr/>
        <p:txBody>
          <a:bodyPr/>
          <a:lstStyle/>
          <a:p>
            <a:r>
              <a:rPr lang="tr-TR" dirty="0" smtClean="0"/>
              <a:t>Y Kuşağı (1980-2000 arası doğanlar)</a:t>
            </a:r>
            <a:endParaRPr lang="tr-TR" dirty="0"/>
          </a:p>
        </p:txBody>
      </p:sp>
      <p:sp>
        <p:nvSpPr>
          <p:cNvPr id="4" name="Metin Yer Tutucusu 3"/>
          <p:cNvSpPr>
            <a:spLocks noGrp="1"/>
          </p:cNvSpPr>
          <p:nvPr>
            <p:ph type="body" sz="quarter" idx="3"/>
          </p:nvPr>
        </p:nvSpPr>
        <p:spPr/>
        <p:txBody>
          <a:bodyPr/>
          <a:lstStyle/>
          <a:p>
            <a:r>
              <a:rPr lang="tr-TR" dirty="0" smtClean="0"/>
              <a:t>Z kuşağı (2000-2020 arası doğanlar)</a:t>
            </a:r>
            <a:endParaRPr lang="tr-TR" dirty="0"/>
          </a:p>
        </p:txBody>
      </p:sp>
      <p:sp>
        <p:nvSpPr>
          <p:cNvPr id="5" name="İçerik Yer Tutucusu 4"/>
          <p:cNvSpPr>
            <a:spLocks noGrp="1"/>
          </p:cNvSpPr>
          <p:nvPr>
            <p:ph sz="quarter" idx="13"/>
          </p:nvPr>
        </p:nvSpPr>
        <p:spPr/>
        <p:txBody>
          <a:bodyPr/>
          <a:lstStyle/>
          <a:p>
            <a:r>
              <a:rPr lang="tr-TR" dirty="0" smtClean="0"/>
              <a:t>Sadakatte azalma</a:t>
            </a:r>
          </a:p>
          <a:p>
            <a:r>
              <a:rPr lang="tr-TR" dirty="0" err="1" smtClean="0"/>
              <a:t>Narsist</a:t>
            </a:r>
            <a:r>
              <a:rPr lang="tr-TR" dirty="0" smtClean="0"/>
              <a:t> ve girişimci</a:t>
            </a:r>
          </a:p>
          <a:p>
            <a:r>
              <a:rPr lang="tr-TR" dirty="0" smtClean="0"/>
              <a:t>Az iş, çok kazanç</a:t>
            </a:r>
          </a:p>
          <a:p>
            <a:r>
              <a:rPr lang="tr-TR" dirty="0" smtClean="0"/>
              <a:t>Hızlı tüketim</a:t>
            </a:r>
          </a:p>
          <a:p>
            <a:r>
              <a:rPr lang="tr-TR" dirty="0" smtClean="0"/>
              <a:t>Toplumcu değil, bireyci</a:t>
            </a:r>
            <a:endParaRPr lang="tr-TR" dirty="0"/>
          </a:p>
        </p:txBody>
      </p:sp>
      <p:sp>
        <p:nvSpPr>
          <p:cNvPr id="6" name="İçerik Yer Tutucusu 5"/>
          <p:cNvSpPr>
            <a:spLocks noGrp="1"/>
          </p:cNvSpPr>
          <p:nvPr>
            <p:ph sz="quarter" idx="14"/>
          </p:nvPr>
        </p:nvSpPr>
        <p:spPr>
          <a:xfrm>
            <a:off x="6193535" y="3047514"/>
            <a:ext cx="4303776" cy="2677075"/>
          </a:xfrm>
        </p:spPr>
        <p:txBody>
          <a:bodyPr>
            <a:normAutofit lnSpcReduction="10000"/>
          </a:bodyPr>
          <a:lstStyle/>
          <a:p>
            <a:r>
              <a:rPr lang="tr-TR" dirty="0" smtClean="0"/>
              <a:t>İnternet</a:t>
            </a:r>
          </a:p>
          <a:p>
            <a:r>
              <a:rPr lang="tr-TR" dirty="0" smtClean="0"/>
              <a:t>Oyuncak yerine </a:t>
            </a:r>
            <a:r>
              <a:rPr lang="tr-TR" dirty="0" err="1" smtClean="0"/>
              <a:t>ipad</a:t>
            </a:r>
            <a:r>
              <a:rPr lang="tr-TR" dirty="0" smtClean="0"/>
              <a:t>, laptop, </a:t>
            </a:r>
            <a:r>
              <a:rPr lang="tr-TR" dirty="0" err="1" smtClean="0"/>
              <a:t>play</a:t>
            </a:r>
            <a:r>
              <a:rPr lang="tr-TR" dirty="0" smtClean="0"/>
              <a:t> </a:t>
            </a:r>
            <a:r>
              <a:rPr lang="tr-TR" dirty="0" err="1" smtClean="0"/>
              <a:t>station</a:t>
            </a:r>
            <a:r>
              <a:rPr lang="tr-TR" dirty="0" smtClean="0"/>
              <a:t> </a:t>
            </a:r>
            <a:r>
              <a:rPr lang="tr-TR" dirty="0" err="1" smtClean="0"/>
              <a:t>vs</a:t>
            </a:r>
            <a:r>
              <a:rPr lang="tr-TR" dirty="0" smtClean="0"/>
              <a:t>…</a:t>
            </a:r>
          </a:p>
          <a:p>
            <a:r>
              <a:rPr lang="tr-TR" dirty="0" smtClean="0"/>
              <a:t>Dijital yerliler: teknolojiyle birlikte büyürler…</a:t>
            </a:r>
          </a:p>
          <a:p>
            <a:r>
              <a:rPr lang="tr-TR" dirty="0" smtClean="0"/>
              <a:t>İnternette </a:t>
            </a:r>
            <a:r>
              <a:rPr lang="tr-TR" dirty="0" err="1" smtClean="0"/>
              <a:t>takipleşmek</a:t>
            </a:r>
            <a:r>
              <a:rPr lang="tr-TR" dirty="0" smtClean="0"/>
              <a:t>, sosyalleşmek…</a:t>
            </a:r>
            <a:endParaRPr lang="tr-TR" dirty="0"/>
          </a:p>
        </p:txBody>
      </p:sp>
    </p:spTree>
    <p:extLst>
      <p:ext uri="{BB962C8B-B14F-4D97-AF65-F5344CB8AC3E}">
        <p14:creationId xmlns:p14="http://schemas.microsoft.com/office/powerpoint/2010/main" val="351563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17523" y="976312"/>
            <a:ext cx="9556954" cy="4905375"/>
          </a:xfrm>
          <a:prstGeom prst="rect">
            <a:avLst/>
          </a:prstGeom>
        </p:spPr>
      </p:pic>
    </p:spTree>
    <p:extLst>
      <p:ext uri="{BB962C8B-B14F-4D97-AF65-F5344CB8AC3E}">
        <p14:creationId xmlns:p14="http://schemas.microsoft.com/office/powerpoint/2010/main" val="114861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20877" y="900112"/>
            <a:ext cx="9901084" cy="5057775"/>
          </a:xfrm>
          <a:prstGeom prst="rect">
            <a:avLst/>
          </a:prstGeom>
        </p:spPr>
      </p:pic>
    </p:spTree>
    <p:extLst>
      <p:ext uri="{BB962C8B-B14F-4D97-AF65-F5344CB8AC3E}">
        <p14:creationId xmlns:p14="http://schemas.microsoft.com/office/powerpoint/2010/main" val="3540298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957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 kuşağı özellikleri</a:t>
            </a:r>
            <a:endParaRPr lang="tr-TR" dirty="0"/>
          </a:p>
        </p:txBody>
      </p:sp>
      <p:sp>
        <p:nvSpPr>
          <p:cNvPr id="3" name="İçerik Yer Tutucusu 2"/>
          <p:cNvSpPr>
            <a:spLocks noGrp="1"/>
          </p:cNvSpPr>
          <p:nvPr>
            <p:ph idx="1"/>
          </p:nvPr>
        </p:nvSpPr>
        <p:spPr>
          <a:xfrm>
            <a:off x="1950721" y="2020068"/>
            <a:ext cx="8261873" cy="3703001"/>
          </a:xfrm>
        </p:spPr>
        <p:txBody>
          <a:bodyPr>
            <a:normAutofit/>
          </a:bodyPr>
          <a:lstStyle/>
          <a:p>
            <a:r>
              <a:rPr lang="tr-TR" dirty="0" smtClean="0"/>
              <a:t>Milenyum çağı çocukları</a:t>
            </a:r>
            <a:endParaRPr lang="tr-TR" dirty="0"/>
          </a:p>
          <a:p>
            <a:r>
              <a:rPr lang="tr-TR" dirty="0"/>
              <a:t>H</a:t>
            </a:r>
            <a:r>
              <a:rPr lang="tr-TR" dirty="0" smtClean="0"/>
              <a:t>ızlı </a:t>
            </a:r>
            <a:r>
              <a:rPr lang="tr-TR" dirty="0"/>
              <a:t>ve analitik düşünme </a:t>
            </a:r>
            <a:r>
              <a:rPr lang="tr-TR" dirty="0" smtClean="0"/>
              <a:t>yetisi</a:t>
            </a:r>
          </a:p>
          <a:p>
            <a:r>
              <a:rPr lang="tr-TR" dirty="0"/>
              <a:t>B</a:t>
            </a:r>
            <a:r>
              <a:rPr lang="tr-TR" dirty="0" smtClean="0"/>
              <a:t>u </a:t>
            </a:r>
            <a:r>
              <a:rPr lang="tr-TR" dirty="0"/>
              <a:t>yetilerini kullanma becerileri </a:t>
            </a:r>
            <a:r>
              <a:rPr lang="tr-TR" dirty="0" smtClean="0"/>
              <a:t>bireysel; ekip </a:t>
            </a:r>
            <a:r>
              <a:rPr lang="tr-TR" dirty="0"/>
              <a:t>çalışmasına </a:t>
            </a:r>
            <a:r>
              <a:rPr lang="tr-TR" dirty="0" smtClean="0"/>
              <a:t>pek yatkın değiller</a:t>
            </a:r>
          </a:p>
          <a:p>
            <a:r>
              <a:rPr lang="tr-TR" dirty="0" smtClean="0"/>
              <a:t>Özgüvenleri </a:t>
            </a:r>
            <a:r>
              <a:rPr lang="tr-TR" dirty="0"/>
              <a:t>son derece </a:t>
            </a:r>
            <a:r>
              <a:rPr lang="tr-TR" dirty="0" smtClean="0"/>
              <a:t>yüksek</a:t>
            </a:r>
          </a:p>
          <a:p>
            <a:r>
              <a:rPr lang="tr-TR" dirty="0" smtClean="0"/>
              <a:t>Özgürlüklerine düşkün, kısıtlanmaktan </a:t>
            </a:r>
            <a:r>
              <a:rPr lang="tr-TR" dirty="0"/>
              <a:t>ve konfor alanlarına müdahaleden hoşlanmazlar. </a:t>
            </a:r>
          </a:p>
        </p:txBody>
      </p:sp>
    </p:spTree>
    <p:extLst>
      <p:ext uri="{BB962C8B-B14F-4D97-AF65-F5344CB8AC3E}">
        <p14:creationId xmlns:p14="http://schemas.microsoft.com/office/powerpoint/2010/main" val="67173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60031" y="817583"/>
            <a:ext cx="9286993" cy="985459"/>
          </a:xfrm>
        </p:spPr>
        <p:txBody>
          <a:bodyPr/>
          <a:lstStyle/>
          <a:p>
            <a:r>
              <a:rPr lang="tr-TR" smtClean="0"/>
              <a:t>Sunum </a:t>
            </a:r>
            <a:r>
              <a:rPr lang="tr-TR" dirty="0" smtClean="0"/>
              <a:t>İçeriği</a:t>
            </a:r>
            <a:endParaRPr lang="tr-TR" dirty="0"/>
          </a:p>
        </p:txBody>
      </p:sp>
      <p:sp>
        <p:nvSpPr>
          <p:cNvPr id="3" name="İçerik Yer Tutucusu 2"/>
          <p:cNvSpPr>
            <a:spLocks noGrp="1"/>
          </p:cNvSpPr>
          <p:nvPr>
            <p:ph idx="1"/>
          </p:nvPr>
        </p:nvSpPr>
        <p:spPr>
          <a:xfrm>
            <a:off x="1950721" y="1681316"/>
            <a:ext cx="8261873" cy="4041753"/>
          </a:xfrm>
        </p:spPr>
        <p:txBody>
          <a:bodyPr>
            <a:normAutofit fontScale="85000" lnSpcReduction="20000"/>
          </a:bodyPr>
          <a:lstStyle/>
          <a:p>
            <a:r>
              <a:rPr lang="tr-TR" dirty="0" smtClean="0"/>
              <a:t>Çocukluk dönemi dindarlığı</a:t>
            </a:r>
          </a:p>
          <a:p>
            <a:r>
              <a:rPr lang="tr-TR" dirty="0" smtClean="0"/>
              <a:t>Ergenlik dönemi dindarlığı</a:t>
            </a:r>
          </a:p>
          <a:p>
            <a:r>
              <a:rPr lang="tr-TR" dirty="0" smtClean="0"/>
              <a:t>Ergenlik ve gençlik nedir?</a:t>
            </a:r>
            <a:endParaRPr lang="tr-TR" dirty="0"/>
          </a:p>
          <a:p>
            <a:r>
              <a:rPr lang="tr-TR" dirty="0" smtClean="0"/>
              <a:t>Gençlik dönemi özellikleri</a:t>
            </a:r>
          </a:p>
          <a:p>
            <a:r>
              <a:rPr lang="tr-TR" dirty="0" smtClean="0"/>
              <a:t>Gençlerin beklentileri ya da günümüz </a:t>
            </a:r>
            <a:r>
              <a:rPr lang="tr-TR" dirty="0"/>
              <a:t>g</a:t>
            </a:r>
            <a:r>
              <a:rPr lang="tr-TR" dirty="0" smtClean="0"/>
              <a:t>ençlerinin özellikleri</a:t>
            </a:r>
          </a:p>
          <a:p>
            <a:r>
              <a:rPr lang="tr-TR" dirty="0" smtClean="0"/>
              <a:t>Gençlerle çatışmanın nedenleri</a:t>
            </a:r>
          </a:p>
          <a:p>
            <a:r>
              <a:rPr lang="tr-TR" dirty="0" smtClean="0"/>
              <a:t>Gençlerle yapılan bazı araştırmaların sonuçları</a:t>
            </a:r>
          </a:p>
          <a:p>
            <a:r>
              <a:rPr lang="tr-TR" dirty="0" smtClean="0"/>
              <a:t>Z kuşağı özellikleri</a:t>
            </a:r>
          </a:p>
          <a:p>
            <a:r>
              <a:rPr lang="tr-TR" dirty="0" smtClean="0"/>
              <a:t>Z kuşağı teknolojiyi nasıl kullanır?</a:t>
            </a:r>
          </a:p>
          <a:p>
            <a:r>
              <a:rPr lang="tr-TR" dirty="0" smtClean="0"/>
              <a:t>Z kuşağı ile iletişim</a:t>
            </a:r>
          </a:p>
          <a:p>
            <a:r>
              <a:rPr lang="tr-TR" dirty="0" smtClean="0"/>
              <a:t>Z kuşağı gelişmiş ve gelişmeye açık yönleri</a:t>
            </a:r>
          </a:p>
          <a:p>
            <a:r>
              <a:rPr lang="tr-TR" dirty="0" smtClean="0"/>
              <a:t>Z kuşağı ve eğitimciler</a:t>
            </a:r>
          </a:p>
          <a:p>
            <a:r>
              <a:rPr lang="tr-TR" dirty="0"/>
              <a:t>Z kuşağı ile etkili iletişim önerileri</a:t>
            </a:r>
          </a:p>
        </p:txBody>
      </p:sp>
    </p:spTree>
    <p:extLst>
      <p:ext uri="{BB962C8B-B14F-4D97-AF65-F5344CB8AC3E}">
        <p14:creationId xmlns:p14="http://schemas.microsoft.com/office/powerpoint/2010/main" val="296162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 kuşağı özellikleri</a:t>
            </a:r>
          </a:p>
        </p:txBody>
      </p:sp>
      <p:sp>
        <p:nvSpPr>
          <p:cNvPr id="3" name="İçerik Yer Tutucusu 2"/>
          <p:cNvSpPr>
            <a:spLocks noGrp="1"/>
          </p:cNvSpPr>
          <p:nvPr>
            <p:ph idx="1"/>
          </p:nvPr>
        </p:nvSpPr>
        <p:spPr>
          <a:xfrm>
            <a:off x="1950721" y="1907458"/>
            <a:ext cx="8261873" cy="3815611"/>
          </a:xfrm>
        </p:spPr>
        <p:txBody>
          <a:bodyPr>
            <a:normAutofit/>
          </a:bodyPr>
          <a:lstStyle/>
          <a:p>
            <a:r>
              <a:rPr lang="tr-TR" dirty="0"/>
              <a:t>Z kuşağı için </a:t>
            </a:r>
            <a:r>
              <a:rPr lang="tr-TR" dirty="0" smtClean="0"/>
              <a:t>imkânsız </a:t>
            </a:r>
            <a:r>
              <a:rPr lang="tr-TR" dirty="0"/>
              <a:t>diye bir şey yoktur. </a:t>
            </a:r>
          </a:p>
          <a:p>
            <a:r>
              <a:rPr lang="tr-TR" dirty="0" smtClean="0"/>
              <a:t>Kuralların </a:t>
            </a:r>
            <a:r>
              <a:rPr lang="tr-TR" dirty="0"/>
              <a:t>onlar için </a:t>
            </a:r>
            <a:r>
              <a:rPr lang="tr-TR" dirty="0" smtClean="0"/>
              <a:t>bağlayıcılığı yoktur.</a:t>
            </a:r>
            <a:endParaRPr lang="tr-TR" dirty="0"/>
          </a:p>
          <a:p>
            <a:r>
              <a:rPr lang="tr-TR" dirty="0" smtClean="0"/>
              <a:t>Genellikle ailelerinin </a:t>
            </a:r>
            <a:r>
              <a:rPr lang="tr-TR" dirty="0"/>
              <a:t>ya da akrabalarının izinden gitmek ve yol almak yerine kendi yollarını </a:t>
            </a:r>
            <a:r>
              <a:rPr lang="tr-TR" dirty="0" smtClean="0"/>
              <a:t>çizmek isterler.</a:t>
            </a:r>
            <a:endParaRPr lang="tr-TR" dirty="0"/>
          </a:p>
          <a:p>
            <a:r>
              <a:rPr lang="tr-TR" dirty="0"/>
              <a:t>Çaba harcamak, öz verili olmak, emek vermek gibi kavramlar Z kuşağı için pek </a:t>
            </a:r>
            <a:r>
              <a:rPr lang="tr-TR" dirty="0" smtClean="0"/>
              <a:t>de geçerli değildir.</a:t>
            </a:r>
            <a:endParaRPr lang="tr-TR" dirty="0"/>
          </a:p>
          <a:p>
            <a:r>
              <a:rPr lang="tr-TR" dirty="0"/>
              <a:t>Bilgiye çok çabuk ulaşmaya alışık olduklarından </a:t>
            </a:r>
            <a:r>
              <a:rPr lang="tr-TR" dirty="0" smtClean="0"/>
              <a:t>çok </a:t>
            </a:r>
            <a:r>
              <a:rPr lang="tr-TR" dirty="0"/>
              <a:t>çabuk </a:t>
            </a:r>
            <a:r>
              <a:rPr lang="tr-TR" dirty="0" smtClean="0"/>
              <a:t>sıkılırlar; bu yüzden onları </a:t>
            </a:r>
            <a:r>
              <a:rPr lang="tr-TR" dirty="0"/>
              <a:t>oyalamak </a:t>
            </a:r>
            <a:r>
              <a:rPr lang="tr-TR" dirty="0" smtClean="0"/>
              <a:t>çok da kolay </a:t>
            </a:r>
            <a:r>
              <a:rPr lang="tr-TR" dirty="0"/>
              <a:t>değildir. </a:t>
            </a:r>
          </a:p>
          <a:p>
            <a:endParaRPr lang="tr-TR" dirty="0"/>
          </a:p>
        </p:txBody>
      </p:sp>
    </p:spTree>
    <p:extLst>
      <p:ext uri="{BB962C8B-B14F-4D97-AF65-F5344CB8AC3E}">
        <p14:creationId xmlns:p14="http://schemas.microsoft.com/office/powerpoint/2010/main" val="202750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0825" cy="6858000"/>
          </a:xfrm>
          <a:prstGeom prst="rect">
            <a:avLst/>
          </a:prstGeom>
        </p:spPr>
      </p:pic>
    </p:spTree>
    <p:extLst>
      <p:ext uri="{BB962C8B-B14F-4D97-AF65-F5344CB8AC3E}">
        <p14:creationId xmlns:p14="http://schemas.microsoft.com/office/powerpoint/2010/main" val="365164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 kuşağı özellikleri</a:t>
            </a:r>
          </a:p>
        </p:txBody>
      </p:sp>
      <p:sp>
        <p:nvSpPr>
          <p:cNvPr id="3" name="İçerik Yer Tutucusu 2"/>
          <p:cNvSpPr>
            <a:spLocks noGrp="1"/>
          </p:cNvSpPr>
          <p:nvPr>
            <p:ph idx="1"/>
          </p:nvPr>
        </p:nvSpPr>
        <p:spPr>
          <a:xfrm>
            <a:off x="1950721" y="2020068"/>
            <a:ext cx="8261873" cy="3703001"/>
          </a:xfrm>
        </p:spPr>
        <p:txBody>
          <a:bodyPr>
            <a:normAutofit/>
          </a:bodyPr>
          <a:lstStyle/>
          <a:p>
            <a:r>
              <a:rPr lang="tr-TR" dirty="0"/>
              <a:t>Farklı sosyolojik gruplarla ilişki kurma konusunda </a:t>
            </a:r>
            <a:r>
              <a:rPr lang="tr-TR" dirty="0" smtClean="0"/>
              <a:t>başarılı; haklarını </a:t>
            </a:r>
            <a:r>
              <a:rPr lang="tr-TR" dirty="0"/>
              <a:t>arama konusunda </a:t>
            </a:r>
            <a:r>
              <a:rPr lang="tr-TR" dirty="0" smtClean="0"/>
              <a:t>oldukça </a:t>
            </a:r>
            <a:r>
              <a:rPr lang="tr-TR" dirty="0"/>
              <a:t>etkindirler. Kendilerine yapılan bir haksızlığa karşı sessiz kalmak Z kuşağına göre </a:t>
            </a:r>
            <a:r>
              <a:rPr lang="tr-TR" dirty="0" smtClean="0"/>
              <a:t>değildir.</a:t>
            </a:r>
          </a:p>
          <a:p>
            <a:r>
              <a:rPr lang="tr-TR" dirty="0" smtClean="0"/>
              <a:t>Z </a:t>
            </a:r>
            <a:r>
              <a:rPr lang="tr-TR" dirty="0"/>
              <a:t>kuşağının hayal dünyasında </a:t>
            </a:r>
            <a:r>
              <a:rPr lang="tr-TR" dirty="0" smtClean="0"/>
              <a:t>sınır </a:t>
            </a:r>
            <a:r>
              <a:rPr lang="tr-TR" dirty="0"/>
              <a:t>yok denebilir.</a:t>
            </a:r>
          </a:p>
          <a:p>
            <a:r>
              <a:rPr lang="tr-TR" dirty="0" smtClean="0"/>
              <a:t>Çoklu-görev (</a:t>
            </a:r>
            <a:r>
              <a:rPr lang="tr-TR" i="1" dirty="0" err="1" smtClean="0"/>
              <a:t>multi-tasking</a:t>
            </a:r>
            <a:r>
              <a:rPr lang="tr-TR" dirty="0" smtClean="0"/>
              <a:t>) becerileri </a:t>
            </a:r>
            <a:r>
              <a:rPr lang="tr-TR" dirty="0"/>
              <a:t>oldukça yüksek bir </a:t>
            </a:r>
            <a:r>
              <a:rPr lang="tr-TR" dirty="0" smtClean="0"/>
              <a:t>kuşaktır. </a:t>
            </a:r>
            <a:r>
              <a:rPr lang="tr-TR" dirty="0"/>
              <a:t>Aynı anda pek çok işi </a:t>
            </a:r>
            <a:r>
              <a:rPr lang="tr-TR" dirty="0" smtClean="0"/>
              <a:t>yapabilirler, </a:t>
            </a:r>
            <a:r>
              <a:rPr lang="tr-TR" dirty="0"/>
              <a:t>tabi </a:t>
            </a:r>
            <a:r>
              <a:rPr lang="tr-TR" dirty="0" smtClean="0"/>
              <a:t>sıkılmazlarsa</a:t>
            </a:r>
            <a:r>
              <a:rPr lang="tr-TR" dirty="0"/>
              <a:t>. </a:t>
            </a:r>
          </a:p>
          <a:p>
            <a:endParaRPr lang="tr-TR" dirty="0"/>
          </a:p>
        </p:txBody>
      </p:sp>
    </p:spTree>
    <p:extLst>
      <p:ext uri="{BB962C8B-B14F-4D97-AF65-F5344CB8AC3E}">
        <p14:creationId xmlns:p14="http://schemas.microsoft.com/office/powerpoint/2010/main" val="4240160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70211"/>
          </a:xfrm>
        </p:spPr>
        <p:txBody>
          <a:bodyPr/>
          <a:lstStyle/>
          <a:p>
            <a:r>
              <a:rPr lang="tr-TR" dirty="0"/>
              <a:t>Z kuşağı özellikleri</a:t>
            </a:r>
          </a:p>
        </p:txBody>
      </p:sp>
      <p:sp>
        <p:nvSpPr>
          <p:cNvPr id="3" name="İçerik Yer Tutucusu 2"/>
          <p:cNvSpPr>
            <a:spLocks noGrp="1"/>
          </p:cNvSpPr>
          <p:nvPr>
            <p:ph idx="1"/>
          </p:nvPr>
        </p:nvSpPr>
        <p:spPr/>
        <p:txBody>
          <a:bodyPr/>
          <a:lstStyle/>
          <a:p>
            <a:r>
              <a:rPr lang="tr-TR" dirty="0"/>
              <a:t>Z kuşağı </a:t>
            </a:r>
            <a:r>
              <a:rPr lang="tr-TR" dirty="0" smtClean="0"/>
              <a:t>isteklerinde </a:t>
            </a:r>
            <a:r>
              <a:rPr lang="tr-TR" dirty="0"/>
              <a:t>sonuna kadar direten bir </a:t>
            </a:r>
            <a:r>
              <a:rPr lang="tr-TR" dirty="0" smtClean="0"/>
              <a:t>kuşaktır.</a:t>
            </a:r>
          </a:p>
          <a:p>
            <a:r>
              <a:rPr lang="tr-TR" dirty="0" smtClean="0"/>
              <a:t>X </a:t>
            </a:r>
            <a:r>
              <a:rPr lang="tr-TR" dirty="0"/>
              <a:t>kuşağı ile Z kuşağı arasında bitmek bilmeyen bir çatışma söz konusudur. </a:t>
            </a:r>
            <a:r>
              <a:rPr lang="tr-TR" dirty="0" smtClean="0"/>
              <a:t>Bu çatışmada Y </a:t>
            </a:r>
            <a:r>
              <a:rPr lang="tr-TR" dirty="0"/>
              <a:t>kuşağı </a:t>
            </a:r>
            <a:r>
              <a:rPr lang="tr-TR" dirty="0" smtClean="0"/>
              <a:t>genellikle arabulucu durumundadır.</a:t>
            </a:r>
          </a:p>
          <a:p>
            <a:r>
              <a:rPr lang="tr-TR" b="1" dirty="0" smtClean="0">
                <a:solidFill>
                  <a:srgbClr val="00B050"/>
                </a:solidFill>
              </a:rPr>
              <a:t>Z </a:t>
            </a:r>
            <a:r>
              <a:rPr lang="tr-TR" b="1" dirty="0">
                <a:solidFill>
                  <a:srgbClr val="00B050"/>
                </a:solidFill>
              </a:rPr>
              <a:t>kuşağı </a:t>
            </a:r>
            <a:r>
              <a:rPr lang="tr-TR" b="1" dirty="0" smtClean="0">
                <a:solidFill>
                  <a:srgbClr val="00B050"/>
                </a:solidFill>
              </a:rPr>
              <a:t>bireyleri yeterince hırslı </a:t>
            </a:r>
            <a:r>
              <a:rPr lang="tr-TR" b="1" dirty="0">
                <a:solidFill>
                  <a:srgbClr val="00B050"/>
                </a:solidFill>
              </a:rPr>
              <a:t>ve azimli </a:t>
            </a:r>
            <a:r>
              <a:rPr lang="tr-TR" b="1" dirty="0" smtClean="0">
                <a:solidFill>
                  <a:srgbClr val="00B050"/>
                </a:solidFill>
              </a:rPr>
              <a:t>olmadığı için özellikle iş ve aile </a:t>
            </a:r>
            <a:r>
              <a:rPr lang="tr-TR" b="1" dirty="0">
                <a:solidFill>
                  <a:srgbClr val="00B050"/>
                </a:solidFill>
              </a:rPr>
              <a:t>hayatında bir takım krizlerle karşılaşmaları muhtemeldir.</a:t>
            </a:r>
          </a:p>
          <a:p>
            <a:endParaRPr lang="tr-TR" dirty="0"/>
          </a:p>
        </p:txBody>
      </p:sp>
    </p:spTree>
    <p:extLst>
      <p:ext uri="{BB962C8B-B14F-4D97-AF65-F5344CB8AC3E}">
        <p14:creationId xmlns:p14="http://schemas.microsoft.com/office/powerpoint/2010/main" val="304449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 kuşağı teknolojiyi nasıl kullanır?</a:t>
            </a:r>
            <a:endParaRPr lang="tr-TR" dirty="0"/>
          </a:p>
        </p:txBody>
      </p:sp>
      <p:sp>
        <p:nvSpPr>
          <p:cNvPr id="8" name="İçerik Yer Tutucusu 7"/>
          <p:cNvSpPr>
            <a:spLocks noGrp="1"/>
          </p:cNvSpPr>
          <p:nvPr>
            <p:ph sz="quarter" idx="13"/>
          </p:nvPr>
        </p:nvSpPr>
        <p:spPr/>
        <p:txBody>
          <a:bodyPr>
            <a:normAutofit/>
          </a:bodyPr>
          <a:lstStyle/>
          <a:p>
            <a:r>
              <a:rPr lang="tr-TR" dirty="0"/>
              <a:t>A</a:t>
            </a:r>
            <a:r>
              <a:rPr lang="tr-TR" dirty="0" smtClean="0"/>
              <a:t>raştırmalara </a:t>
            </a:r>
            <a:r>
              <a:rPr lang="tr-TR" dirty="0"/>
              <a:t>göre internet çocuklarının en çok zaman geçirdiği platform </a:t>
            </a:r>
            <a:r>
              <a:rPr lang="tr-TR" dirty="0" smtClean="0"/>
              <a:t>% 97’lik oranla </a:t>
            </a:r>
            <a:r>
              <a:rPr lang="tr-TR" dirty="0" err="1" smtClean="0"/>
              <a:t>YouTube</a:t>
            </a:r>
            <a:r>
              <a:rPr lang="tr-TR" dirty="0" smtClean="0"/>
              <a:t>. </a:t>
            </a:r>
            <a:endParaRPr lang="tr-TR" dirty="0"/>
          </a:p>
          <a:p>
            <a:r>
              <a:rPr lang="tr-TR" dirty="0"/>
              <a:t>Akranlarının günlük hayatlarını yakından takip eden Z kuşağı, günün trendleri ile de yakından ilgili. </a:t>
            </a:r>
          </a:p>
          <a:p>
            <a:endParaRPr lang="tr-TR" dirty="0"/>
          </a:p>
        </p:txBody>
      </p:sp>
      <p:pic>
        <p:nvPicPr>
          <p:cNvPr id="1026" name="Picture 2" descr="Z Kuşağı: Bildiğiniz Gibi Değil! - Eğitim Kolektifi"/>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18238" y="2121407"/>
            <a:ext cx="4267200" cy="322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8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 kuşağı teknolojiyi nasıl kullanır?</a:t>
            </a:r>
          </a:p>
        </p:txBody>
      </p:sp>
      <p:sp>
        <p:nvSpPr>
          <p:cNvPr id="3" name="İçerik Yer Tutucusu 2"/>
          <p:cNvSpPr>
            <a:spLocks noGrp="1"/>
          </p:cNvSpPr>
          <p:nvPr>
            <p:ph sz="quarter" idx="13"/>
          </p:nvPr>
        </p:nvSpPr>
        <p:spPr>
          <a:xfrm>
            <a:off x="1731264" y="2020068"/>
            <a:ext cx="4267200" cy="3704075"/>
          </a:xfrm>
        </p:spPr>
        <p:txBody>
          <a:bodyPr>
            <a:normAutofit fontScale="85000" lnSpcReduction="20000"/>
          </a:bodyPr>
          <a:lstStyle/>
          <a:p>
            <a:r>
              <a:rPr lang="tr-TR" dirty="0" err="1" smtClean="0"/>
              <a:t>YouTube</a:t>
            </a:r>
            <a:r>
              <a:rPr lang="tr-TR" dirty="0" smtClean="0"/>
              <a:t> </a:t>
            </a:r>
            <a:r>
              <a:rPr lang="tr-TR" dirty="0"/>
              <a:t>fenomenleri ya da “kanalıma hoş geldiniz” odaklı </a:t>
            </a:r>
            <a:r>
              <a:rPr lang="tr-TR" dirty="0" err="1"/>
              <a:t>vlog’lar</a:t>
            </a:r>
            <a:r>
              <a:rPr lang="tr-TR" dirty="0"/>
              <a:t> sayesinde </a:t>
            </a:r>
            <a:r>
              <a:rPr lang="tr-TR" dirty="0" smtClean="0"/>
              <a:t>bu </a:t>
            </a:r>
            <a:r>
              <a:rPr lang="tr-TR" dirty="0"/>
              <a:t>kuşak vaktinin çoğunu seyir ile </a:t>
            </a:r>
            <a:r>
              <a:rPr lang="tr-TR" dirty="0" smtClean="0"/>
              <a:t>geçiriyor.</a:t>
            </a:r>
          </a:p>
          <a:p>
            <a:r>
              <a:rPr lang="tr-TR" dirty="0" smtClean="0"/>
              <a:t>İnternet </a:t>
            </a:r>
            <a:r>
              <a:rPr lang="tr-TR" dirty="0"/>
              <a:t>çocuklarının en çok konuştuğu </a:t>
            </a:r>
            <a:r>
              <a:rPr lang="tr-TR" dirty="0" smtClean="0"/>
              <a:t>konuların </a:t>
            </a:r>
            <a:r>
              <a:rPr lang="tr-TR" dirty="0"/>
              <a:t>başında </a:t>
            </a:r>
            <a:r>
              <a:rPr lang="tr-TR" dirty="0" smtClean="0"/>
              <a:t>bilgisayar </a:t>
            </a:r>
            <a:r>
              <a:rPr lang="tr-TR" dirty="0"/>
              <a:t>ve konsol oyunları </a:t>
            </a:r>
            <a:r>
              <a:rPr lang="tr-TR" dirty="0" smtClean="0"/>
              <a:t>geliyor.</a:t>
            </a:r>
          </a:p>
          <a:p>
            <a:r>
              <a:rPr lang="tr-TR" dirty="0" smtClean="0"/>
              <a:t>Bu </a:t>
            </a:r>
            <a:r>
              <a:rPr lang="tr-TR" dirty="0"/>
              <a:t>oran aynı zamanda Z kuşağının oynadığı oyundan ve oyun içerisinde yer alan karakterlerden de ne kadar etkilendiğinin bir göstergesi.</a:t>
            </a:r>
          </a:p>
          <a:p>
            <a:endParaRPr lang="tr-TR" dirty="0"/>
          </a:p>
        </p:txBody>
      </p:sp>
      <p:pic>
        <p:nvPicPr>
          <p:cNvPr id="2050" name="Picture 2" descr="z kuşağı, zoomerlar, y kuşağı, x kuşağı, teknoloji, mobil uygulamalar, bulanık mantık,"/>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18237" y="1946787"/>
            <a:ext cx="4410433" cy="363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460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62056"/>
          </a:xfrm>
        </p:spPr>
        <p:txBody>
          <a:bodyPr/>
          <a:lstStyle/>
          <a:p>
            <a:r>
              <a:rPr lang="tr-TR" dirty="0" smtClean="0"/>
              <a:t>Z kuşağı ile nasıl iletişim kurabiliriz?</a:t>
            </a:r>
            <a:endParaRPr lang="tr-TR" dirty="0"/>
          </a:p>
        </p:txBody>
      </p:sp>
      <p:sp>
        <p:nvSpPr>
          <p:cNvPr id="3" name="İçerik Yer Tutucusu 2"/>
          <p:cNvSpPr>
            <a:spLocks noGrp="1"/>
          </p:cNvSpPr>
          <p:nvPr>
            <p:ph idx="1"/>
          </p:nvPr>
        </p:nvSpPr>
        <p:spPr>
          <a:xfrm>
            <a:off x="1950721" y="1858297"/>
            <a:ext cx="8261873" cy="3864772"/>
          </a:xfrm>
        </p:spPr>
        <p:txBody>
          <a:bodyPr>
            <a:normAutofit fontScale="92500"/>
          </a:bodyPr>
          <a:lstStyle/>
          <a:p>
            <a:r>
              <a:rPr lang="tr-TR" dirty="0" smtClean="0">
                <a:solidFill>
                  <a:srgbClr val="FF0000"/>
                </a:solidFill>
              </a:rPr>
              <a:t>Z kuşağı ile iletişimde aşağıdaki beceriler ön plana çıkarılabilir:</a:t>
            </a:r>
            <a:endParaRPr lang="tr-TR" dirty="0">
              <a:solidFill>
                <a:srgbClr val="FF0000"/>
              </a:solidFill>
            </a:endParaRPr>
          </a:p>
          <a:p>
            <a:r>
              <a:rPr lang="tr-TR" dirty="0"/>
              <a:t>Görev adamı </a:t>
            </a:r>
            <a:r>
              <a:rPr lang="tr-TR" dirty="0" smtClean="0"/>
              <a:t>gibi görmek </a:t>
            </a:r>
            <a:r>
              <a:rPr lang="tr-TR" dirty="0"/>
              <a:t>yerine </a:t>
            </a:r>
            <a:r>
              <a:rPr lang="tr-TR" b="1" dirty="0" smtClean="0">
                <a:solidFill>
                  <a:srgbClr val="00B050"/>
                </a:solidFill>
              </a:rPr>
              <a:t>yaratıcılıkları</a:t>
            </a:r>
            <a:r>
              <a:rPr lang="tr-TR" dirty="0" smtClean="0"/>
              <a:t> </a:t>
            </a:r>
            <a:r>
              <a:rPr lang="tr-TR" dirty="0"/>
              <a:t>konusunda onları serbest bırakın.</a:t>
            </a:r>
          </a:p>
          <a:p>
            <a:r>
              <a:rPr lang="tr-TR" b="1" dirty="0">
                <a:solidFill>
                  <a:srgbClr val="00B050"/>
                </a:solidFill>
              </a:rPr>
              <a:t>Ödüller </a:t>
            </a:r>
            <a:r>
              <a:rPr lang="tr-TR" dirty="0"/>
              <a:t>her zaman motive </a:t>
            </a:r>
            <a:r>
              <a:rPr lang="tr-TR" dirty="0" smtClean="0"/>
              <a:t>edicidir.</a:t>
            </a:r>
          </a:p>
          <a:p>
            <a:r>
              <a:rPr lang="tr-TR" b="1" dirty="0" smtClean="0">
                <a:solidFill>
                  <a:srgbClr val="00B050"/>
                </a:solidFill>
              </a:rPr>
              <a:t>Yüz </a:t>
            </a:r>
            <a:r>
              <a:rPr lang="tr-TR" b="1" dirty="0">
                <a:solidFill>
                  <a:srgbClr val="00B050"/>
                </a:solidFill>
              </a:rPr>
              <a:t>yüze </a:t>
            </a:r>
            <a:r>
              <a:rPr lang="tr-TR" b="1" dirty="0" smtClean="0">
                <a:solidFill>
                  <a:srgbClr val="00B050"/>
                </a:solidFill>
              </a:rPr>
              <a:t>ve etkili iletişim </a:t>
            </a:r>
            <a:r>
              <a:rPr lang="tr-TR" dirty="0"/>
              <a:t>kurmanın önemine inanın. Evet, teknoloji çocukları olabilirler ancak tüm dünyaları mesajlaşmak üzerine kurulu değil. </a:t>
            </a:r>
          </a:p>
          <a:p>
            <a:r>
              <a:rPr lang="tr-TR" dirty="0"/>
              <a:t>Seslerini duyuracak insanların varlığı </a:t>
            </a:r>
            <a:r>
              <a:rPr lang="tr-TR" dirty="0" smtClean="0"/>
              <a:t>onlara kendilerini </a:t>
            </a:r>
            <a:r>
              <a:rPr lang="tr-TR" dirty="0"/>
              <a:t>güvende </a:t>
            </a:r>
            <a:r>
              <a:rPr lang="tr-TR" dirty="0" smtClean="0"/>
              <a:t>hissettirecektir.</a:t>
            </a:r>
          </a:p>
          <a:p>
            <a:r>
              <a:rPr lang="tr-TR" b="1" dirty="0" smtClean="0">
                <a:solidFill>
                  <a:srgbClr val="00B050"/>
                </a:solidFill>
              </a:rPr>
              <a:t>Çevrimdışı</a:t>
            </a:r>
            <a:r>
              <a:rPr lang="tr-TR" dirty="0" smtClean="0"/>
              <a:t> yaşamı çevrimiçi kadar eğlenceli kılmaya çalışmak</a:t>
            </a:r>
            <a:endParaRPr lang="tr-TR" dirty="0"/>
          </a:p>
        </p:txBody>
      </p:sp>
    </p:spTree>
    <p:extLst>
      <p:ext uri="{BB962C8B-B14F-4D97-AF65-F5344CB8AC3E}">
        <p14:creationId xmlns:p14="http://schemas.microsoft.com/office/powerpoint/2010/main" val="4076425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367" y="737418"/>
            <a:ext cx="9471547" cy="5417575"/>
          </a:xfrm>
          <a:prstGeom prst="rect">
            <a:avLst/>
          </a:prstGeom>
        </p:spPr>
      </p:pic>
    </p:spTree>
    <p:extLst>
      <p:ext uri="{BB962C8B-B14F-4D97-AF65-F5344CB8AC3E}">
        <p14:creationId xmlns:p14="http://schemas.microsoft.com/office/powerpoint/2010/main" val="42426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80043"/>
          </a:xfrm>
        </p:spPr>
        <p:txBody>
          <a:bodyPr/>
          <a:lstStyle/>
          <a:p>
            <a:r>
              <a:rPr lang="pl-PL" dirty="0"/>
              <a:t>Z kuşağı ile nasıl iletişim kurabiliriz?</a:t>
            </a:r>
            <a:endParaRPr lang="tr-TR" dirty="0"/>
          </a:p>
        </p:txBody>
      </p:sp>
      <p:sp>
        <p:nvSpPr>
          <p:cNvPr id="3" name="İçerik Yer Tutucusu 2"/>
          <p:cNvSpPr>
            <a:spLocks noGrp="1"/>
          </p:cNvSpPr>
          <p:nvPr>
            <p:ph idx="1"/>
          </p:nvPr>
        </p:nvSpPr>
        <p:spPr>
          <a:xfrm>
            <a:off x="1950721" y="1828800"/>
            <a:ext cx="8261873" cy="3894269"/>
          </a:xfrm>
        </p:spPr>
        <p:txBody>
          <a:bodyPr>
            <a:normAutofit/>
          </a:bodyPr>
          <a:lstStyle/>
          <a:p>
            <a:r>
              <a:rPr lang="tr-TR" dirty="0" smtClean="0"/>
              <a:t>İnternette sürekli değişen gündem, trendler ve akımlar, dijital çocukların hobilerini ve iletişim biçimlerini de etkiliyor. Girişimci ve yenilikçi bir ruha sahip olan Z kuşağı bireyleri ile iletişim kurabilmenin yolu, öncelikle </a:t>
            </a:r>
            <a:r>
              <a:rPr lang="tr-TR" b="1" dirty="0" smtClean="0">
                <a:solidFill>
                  <a:srgbClr val="00B050"/>
                </a:solidFill>
              </a:rPr>
              <a:t>onların ilgisini çekmek</a:t>
            </a:r>
            <a:r>
              <a:rPr lang="tr-TR" dirty="0" smtClean="0"/>
              <a:t>ten</a:t>
            </a:r>
            <a:r>
              <a:rPr lang="tr-TR" b="1" dirty="0" smtClean="0">
                <a:solidFill>
                  <a:srgbClr val="00B050"/>
                </a:solidFill>
              </a:rPr>
              <a:t> </a:t>
            </a:r>
            <a:r>
              <a:rPr lang="tr-TR" dirty="0" smtClean="0"/>
              <a:t>geçiyor.</a:t>
            </a:r>
          </a:p>
          <a:p>
            <a:r>
              <a:rPr lang="tr-TR" b="1" dirty="0" smtClean="0">
                <a:solidFill>
                  <a:srgbClr val="00B050"/>
                </a:solidFill>
              </a:rPr>
              <a:t>Güncel</a:t>
            </a:r>
            <a:r>
              <a:rPr lang="tr-TR" dirty="0" smtClean="0"/>
              <a:t> ve </a:t>
            </a:r>
            <a:r>
              <a:rPr lang="tr-TR" b="1" dirty="0" smtClean="0">
                <a:solidFill>
                  <a:srgbClr val="00B050"/>
                </a:solidFill>
              </a:rPr>
              <a:t>farklı</a:t>
            </a:r>
            <a:r>
              <a:rPr lang="tr-TR" dirty="0" smtClean="0"/>
              <a:t> bilgiler üzerinden kurulan bir iletişim, dijital çocukların büyük çoğunluğunun ilgisini çekebilir. Çünkü onların dünyasında her bilgi çok çabuk değişiyor ve gelişiyor. </a:t>
            </a:r>
          </a:p>
          <a:p>
            <a:pPr marL="0" indent="0">
              <a:buNone/>
            </a:pPr>
            <a:endParaRPr lang="tr-TR" b="1" dirty="0"/>
          </a:p>
        </p:txBody>
      </p:sp>
    </p:spTree>
    <p:extLst>
      <p:ext uri="{BB962C8B-B14F-4D97-AF65-F5344CB8AC3E}">
        <p14:creationId xmlns:p14="http://schemas.microsoft.com/office/powerpoint/2010/main" val="846740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1060378"/>
          </a:xfrm>
        </p:spPr>
        <p:txBody>
          <a:bodyPr/>
          <a:lstStyle/>
          <a:p>
            <a:r>
              <a:rPr lang="pl-PL" dirty="0"/>
              <a:t>Z kuşağı ile nasıl iletişim kurabiliriz?</a:t>
            </a:r>
            <a:endParaRPr lang="tr-TR" dirty="0"/>
          </a:p>
        </p:txBody>
      </p:sp>
      <p:sp>
        <p:nvSpPr>
          <p:cNvPr id="3" name="İçerik Yer Tutucusu 2"/>
          <p:cNvSpPr>
            <a:spLocks noGrp="1"/>
          </p:cNvSpPr>
          <p:nvPr>
            <p:ph sz="quarter" idx="13"/>
          </p:nvPr>
        </p:nvSpPr>
        <p:spPr>
          <a:xfrm>
            <a:off x="1731264" y="2020068"/>
            <a:ext cx="4267200" cy="3704075"/>
          </a:xfrm>
        </p:spPr>
        <p:txBody>
          <a:bodyPr>
            <a:normAutofit fontScale="92500" lnSpcReduction="20000"/>
          </a:bodyPr>
          <a:lstStyle/>
          <a:p>
            <a:r>
              <a:rPr lang="tr-TR" dirty="0"/>
              <a:t>Ciddiye alınmayı, önemsenmeyi ve görünür olmayı değerli bulan bu kuşağı mutlaka </a:t>
            </a:r>
            <a:r>
              <a:rPr lang="tr-TR" b="1" dirty="0">
                <a:solidFill>
                  <a:srgbClr val="00B050"/>
                </a:solidFill>
              </a:rPr>
              <a:t>dikkatle dinlemek</a:t>
            </a:r>
            <a:r>
              <a:rPr lang="tr-TR" dirty="0"/>
              <a:t> ve </a:t>
            </a:r>
            <a:r>
              <a:rPr lang="tr-TR" b="1" dirty="0">
                <a:solidFill>
                  <a:srgbClr val="00B050"/>
                </a:solidFill>
              </a:rPr>
              <a:t>iletişimde şeffaf olmak </a:t>
            </a:r>
            <a:r>
              <a:rPr lang="tr-TR" dirty="0"/>
              <a:t>gerekiyor. </a:t>
            </a:r>
          </a:p>
          <a:p>
            <a:r>
              <a:rPr lang="tr-TR" dirty="0"/>
              <a:t>Eleştirilerin </a:t>
            </a:r>
            <a:r>
              <a:rPr lang="tr-TR" b="1" dirty="0">
                <a:solidFill>
                  <a:srgbClr val="00B050"/>
                </a:solidFill>
              </a:rPr>
              <a:t>doğru bir dil ve üslup</a:t>
            </a:r>
            <a:r>
              <a:rPr lang="tr-TR" dirty="0"/>
              <a:t> kullanılarak yöneltilmesi, bazı durumlarda onlardan da benzer eleştiriler gelebileceğinin farkında olunması büyük önem taşıyor.</a:t>
            </a:r>
          </a:p>
          <a:p>
            <a:endParaRPr lang="tr-TR" dirty="0"/>
          </a:p>
        </p:txBody>
      </p:sp>
      <p:pic>
        <p:nvPicPr>
          <p:cNvPr id="3074" name="Picture 2" descr="21.Yüzyılın Kullanıcı Profili: Y – Z ve Alfa Kuşağı"/>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577781" y="1877961"/>
            <a:ext cx="4395019" cy="384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22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Çocukluk dönemi dindarlığı</a:t>
            </a:r>
            <a:endParaRPr lang="tr-TR" dirty="0"/>
          </a:p>
        </p:txBody>
      </p:sp>
      <p:sp>
        <p:nvSpPr>
          <p:cNvPr id="3" name="İçerik Yer Tutucusu 2"/>
          <p:cNvSpPr>
            <a:spLocks noGrp="1"/>
          </p:cNvSpPr>
          <p:nvPr>
            <p:ph idx="1"/>
          </p:nvPr>
        </p:nvSpPr>
        <p:spPr/>
        <p:txBody>
          <a:bodyPr>
            <a:normAutofit fontScale="92500" lnSpcReduction="10000"/>
          </a:bodyPr>
          <a:lstStyle/>
          <a:p>
            <a:r>
              <a:rPr lang="tr-TR" b="1" dirty="0">
                <a:solidFill>
                  <a:srgbClr val="00B050"/>
                </a:solidFill>
              </a:rPr>
              <a:t>Çocukluk dönemi </a:t>
            </a:r>
            <a:r>
              <a:rPr lang="tr-TR" b="1" dirty="0" smtClean="0">
                <a:solidFill>
                  <a:srgbClr val="00B050"/>
                </a:solidFill>
              </a:rPr>
              <a:t>dindarlığı;</a:t>
            </a:r>
          </a:p>
          <a:p>
            <a:pPr marL="457200" indent="-457200">
              <a:buFont typeface="+mj-lt"/>
              <a:buAutoNum type="arabicParenR"/>
            </a:pPr>
            <a:r>
              <a:rPr lang="tr-TR" dirty="0" smtClean="0">
                <a:solidFill>
                  <a:srgbClr val="FF0000"/>
                </a:solidFill>
              </a:rPr>
              <a:t>duygusal</a:t>
            </a:r>
            <a:r>
              <a:rPr lang="tr-TR" dirty="0" smtClean="0"/>
              <a:t> </a:t>
            </a:r>
            <a:r>
              <a:rPr lang="tr-TR" dirty="0">
                <a:solidFill>
                  <a:srgbClr val="FF0000"/>
                </a:solidFill>
              </a:rPr>
              <a:t>yoğunluk</a:t>
            </a:r>
            <a:r>
              <a:rPr lang="tr-TR" dirty="0"/>
              <a:t> </a:t>
            </a:r>
            <a:r>
              <a:rPr lang="tr-TR" dirty="0" smtClean="0"/>
              <a:t>taşır,</a:t>
            </a:r>
          </a:p>
          <a:p>
            <a:pPr marL="457200" indent="-457200">
              <a:buFont typeface="+mj-lt"/>
              <a:buAutoNum type="arabicParenR"/>
            </a:pPr>
            <a:r>
              <a:rPr lang="tr-TR" dirty="0" smtClean="0"/>
              <a:t>temel </a:t>
            </a:r>
            <a:r>
              <a:rPr lang="tr-TR" dirty="0" smtClean="0">
                <a:solidFill>
                  <a:srgbClr val="FF0000"/>
                </a:solidFill>
              </a:rPr>
              <a:t>duyguların</a:t>
            </a:r>
            <a:r>
              <a:rPr lang="tr-TR" dirty="0" smtClean="0"/>
              <a:t> yanında ihtiyaçların </a:t>
            </a:r>
            <a:r>
              <a:rPr lang="tr-TR" dirty="0">
                <a:solidFill>
                  <a:srgbClr val="FF0000"/>
                </a:solidFill>
              </a:rPr>
              <a:t>tatmin</a:t>
            </a:r>
            <a:r>
              <a:rPr lang="tr-TR" dirty="0"/>
              <a:t> </a:t>
            </a:r>
            <a:r>
              <a:rPr lang="tr-TR" dirty="0">
                <a:solidFill>
                  <a:srgbClr val="FF0000"/>
                </a:solidFill>
              </a:rPr>
              <a:t>edilmesinde</a:t>
            </a:r>
            <a:r>
              <a:rPr lang="tr-TR" dirty="0"/>
              <a:t> </a:t>
            </a:r>
            <a:r>
              <a:rPr lang="tr-TR" dirty="0">
                <a:solidFill>
                  <a:srgbClr val="FF0000"/>
                </a:solidFill>
              </a:rPr>
              <a:t>çevreyle</a:t>
            </a:r>
            <a:r>
              <a:rPr lang="tr-TR" dirty="0"/>
              <a:t> </a:t>
            </a:r>
            <a:r>
              <a:rPr lang="tr-TR" dirty="0" smtClean="0">
                <a:solidFill>
                  <a:srgbClr val="FF0000"/>
                </a:solidFill>
              </a:rPr>
              <a:t>kurulan</a:t>
            </a:r>
            <a:r>
              <a:rPr lang="tr-TR" dirty="0" smtClean="0"/>
              <a:t> </a:t>
            </a:r>
            <a:r>
              <a:rPr lang="tr-TR" dirty="0">
                <a:solidFill>
                  <a:srgbClr val="FF0000"/>
                </a:solidFill>
              </a:rPr>
              <a:t>ilişkinin niteliği</a:t>
            </a:r>
            <a:r>
              <a:rPr lang="tr-TR" dirty="0"/>
              <a:t>, dindarlığın </a:t>
            </a:r>
            <a:r>
              <a:rPr lang="tr-TR" dirty="0" smtClean="0"/>
              <a:t>bundan sonraki </a:t>
            </a:r>
            <a:r>
              <a:rPr lang="tr-TR" dirty="0"/>
              <a:t>dönemlerdeki gelişimi üzerinde </a:t>
            </a:r>
            <a:r>
              <a:rPr lang="tr-TR" dirty="0" smtClean="0"/>
              <a:t>etkilidir.</a:t>
            </a:r>
          </a:p>
          <a:p>
            <a:pPr marL="457200" indent="-457200">
              <a:buFont typeface="+mj-lt"/>
              <a:buAutoNum type="arabicParenR"/>
            </a:pPr>
            <a:r>
              <a:rPr lang="tr-TR" dirty="0">
                <a:solidFill>
                  <a:srgbClr val="FF0000"/>
                </a:solidFill>
              </a:rPr>
              <a:t>e</a:t>
            </a:r>
            <a:r>
              <a:rPr lang="tr-TR" dirty="0" smtClean="0">
                <a:solidFill>
                  <a:srgbClr val="FF0000"/>
                </a:solidFill>
              </a:rPr>
              <a:t>beveyn </a:t>
            </a:r>
            <a:r>
              <a:rPr lang="tr-TR" dirty="0">
                <a:solidFill>
                  <a:srgbClr val="FF0000"/>
                </a:solidFill>
              </a:rPr>
              <a:t>ile kurulan </a:t>
            </a:r>
            <a:r>
              <a:rPr lang="tr-TR" dirty="0" smtClean="0">
                <a:solidFill>
                  <a:srgbClr val="FF0000"/>
                </a:solidFill>
              </a:rPr>
              <a:t>ilişki, </a:t>
            </a:r>
            <a:r>
              <a:rPr lang="tr-TR" dirty="0">
                <a:solidFill>
                  <a:srgbClr val="FF0000"/>
                </a:solidFill>
              </a:rPr>
              <a:t>güven</a:t>
            </a:r>
            <a:r>
              <a:rPr lang="tr-TR" dirty="0"/>
              <a:t> ihtiyacının karşılanması çocuğun dışarıdan aldığı destek ve </a:t>
            </a:r>
            <a:r>
              <a:rPr lang="tr-TR" dirty="0" smtClean="0"/>
              <a:t>geribildirimler </a:t>
            </a:r>
            <a:r>
              <a:rPr lang="tr-TR" dirty="0"/>
              <a:t>çok </a:t>
            </a:r>
            <a:r>
              <a:rPr lang="tr-TR" dirty="0" smtClean="0"/>
              <a:t>önemlidir.</a:t>
            </a:r>
          </a:p>
          <a:p>
            <a:pPr marL="457200" indent="-457200">
              <a:buFont typeface="+mj-lt"/>
              <a:buAutoNum type="arabicParenR"/>
            </a:pPr>
            <a:r>
              <a:rPr lang="tr-TR" dirty="0" smtClean="0"/>
              <a:t>Bu </a:t>
            </a:r>
            <a:r>
              <a:rPr lang="tr-TR" dirty="0"/>
              <a:t>dönem bilinçli olmasa da </a:t>
            </a:r>
            <a:r>
              <a:rPr lang="tr-TR" dirty="0">
                <a:solidFill>
                  <a:srgbClr val="FF0000"/>
                </a:solidFill>
              </a:rPr>
              <a:t>dini uyanışın ilk biçimlerine </a:t>
            </a:r>
            <a:r>
              <a:rPr lang="tr-TR" dirty="0"/>
              <a:t>hazırlık niteliğindedir. </a:t>
            </a:r>
          </a:p>
          <a:p>
            <a:endParaRPr lang="tr-TR" dirty="0"/>
          </a:p>
        </p:txBody>
      </p:sp>
    </p:spTree>
    <p:extLst>
      <p:ext uri="{BB962C8B-B14F-4D97-AF65-F5344CB8AC3E}">
        <p14:creationId xmlns:p14="http://schemas.microsoft.com/office/powerpoint/2010/main" val="916230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 kuşağının </a:t>
            </a:r>
            <a:r>
              <a:rPr lang="tr-TR" dirty="0" err="1" smtClean="0"/>
              <a:t>GY’leri</a:t>
            </a:r>
            <a:r>
              <a:rPr lang="tr-TR" dirty="0" smtClean="0"/>
              <a:t> ve </a:t>
            </a:r>
            <a:r>
              <a:rPr lang="tr-TR" dirty="0" err="1" smtClean="0"/>
              <a:t>GA’ları</a:t>
            </a:r>
            <a:endParaRPr lang="tr-TR" dirty="0"/>
          </a:p>
        </p:txBody>
      </p:sp>
      <p:sp>
        <p:nvSpPr>
          <p:cNvPr id="4" name="Metin Yer Tutucusu 3"/>
          <p:cNvSpPr>
            <a:spLocks noGrp="1"/>
          </p:cNvSpPr>
          <p:nvPr>
            <p:ph type="body" idx="1"/>
          </p:nvPr>
        </p:nvSpPr>
        <p:spPr>
          <a:xfrm>
            <a:off x="2077160" y="2122312"/>
            <a:ext cx="3919361" cy="483236"/>
          </a:xfrm>
        </p:spPr>
        <p:txBody>
          <a:bodyPr/>
          <a:lstStyle/>
          <a:p>
            <a:r>
              <a:rPr lang="tr-TR" dirty="0" smtClean="0"/>
              <a:t>Gelişmiş Yönleri</a:t>
            </a:r>
            <a:endParaRPr lang="tr-TR" dirty="0"/>
          </a:p>
        </p:txBody>
      </p:sp>
      <p:sp>
        <p:nvSpPr>
          <p:cNvPr id="5" name="Metin Yer Tutucusu 4"/>
          <p:cNvSpPr>
            <a:spLocks noGrp="1"/>
          </p:cNvSpPr>
          <p:nvPr>
            <p:ph type="body" sz="quarter" idx="3"/>
          </p:nvPr>
        </p:nvSpPr>
        <p:spPr>
          <a:xfrm>
            <a:off x="6547559" y="2122312"/>
            <a:ext cx="3925824" cy="483236"/>
          </a:xfrm>
        </p:spPr>
        <p:txBody>
          <a:bodyPr/>
          <a:lstStyle/>
          <a:p>
            <a:r>
              <a:rPr lang="tr-TR" dirty="0" smtClean="0"/>
              <a:t>Gelişmeye Açık Yönleri</a:t>
            </a:r>
            <a:endParaRPr lang="tr-TR" dirty="0"/>
          </a:p>
        </p:txBody>
      </p:sp>
      <p:sp>
        <p:nvSpPr>
          <p:cNvPr id="6" name="İçerik Yer Tutucusu 5"/>
          <p:cNvSpPr>
            <a:spLocks noGrp="1"/>
          </p:cNvSpPr>
          <p:nvPr>
            <p:ph sz="quarter" idx="13"/>
          </p:nvPr>
        </p:nvSpPr>
        <p:spPr>
          <a:xfrm>
            <a:off x="1731264" y="2674374"/>
            <a:ext cx="4303776" cy="3156155"/>
          </a:xfrm>
        </p:spPr>
        <p:txBody>
          <a:bodyPr>
            <a:normAutofit fontScale="85000" lnSpcReduction="10000"/>
          </a:bodyPr>
          <a:lstStyle/>
          <a:p>
            <a:r>
              <a:rPr lang="tr-TR" dirty="0" smtClean="0"/>
              <a:t>Gündemi takip ederler </a:t>
            </a:r>
            <a:r>
              <a:rPr lang="tr-TR" dirty="0"/>
              <a:t>ve </a:t>
            </a:r>
            <a:r>
              <a:rPr lang="tr-TR" dirty="0" smtClean="0"/>
              <a:t>ilgilidirler.</a:t>
            </a:r>
          </a:p>
          <a:p>
            <a:r>
              <a:rPr lang="tr-TR" dirty="0" smtClean="0"/>
              <a:t>Bilginin </a:t>
            </a:r>
            <a:r>
              <a:rPr lang="tr-TR" dirty="0"/>
              <a:t>izinden gitmeyi severler ve ne istediklerini </a:t>
            </a:r>
            <a:r>
              <a:rPr lang="tr-TR" dirty="0" smtClean="0"/>
              <a:t>iyi </a:t>
            </a:r>
            <a:r>
              <a:rPr lang="tr-TR" dirty="0"/>
              <a:t>bilirler. </a:t>
            </a:r>
          </a:p>
          <a:p>
            <a:r>
              <a:rPr lang="tr-TR" dirty="0" smtClean="0"/>
              <a:t>Sahip oldukları yüksek </a:t>
            </a:r>
            <a:r>
              <a:rPr lang="tr-TR" dirty="0"/>
              <a:t>öz güven pek çok kapının anahtarıdır. </a:t>
            </a:r>
          </a:p>
          <a:p>
            <a:r>
              <a:rPr lang="tr-TR" dirty="0"/>
              <a:t>Eğitim ve yaratıcılığa önem </a:t>
            </a:r>
            <a:r>
              <a:rPr lang="tr-TR" dirty="0" smtClean="0"/>
              <a:t>verme özellikleri hayatta </a:t>
            </a:r>
            <a:r>
              <a:rPr lang="tr-TR" dirty="0"/>
              <a:t>önemli yerlere gelmelerine </a:t>
            </a:r>
            <a:r>
              <a:rPr lang="tr-TR" dirty="0" smtClean="0"/>
              <a:t>imkan sağlayabilir. </a:t>
            </a:r>
            <a:endParaRPr lang="tr-TR" dirty="0"/>
          </a:p>
          <a:p>
            <a:endParaRPr lang="tr-TR" dirty="0"/>
          </a:p>
        </p:txBody>
      </p:sp>
      <p:sp>
        <p:nvSpPr>
          <p:cNvPr id="7" name="İçerik Yer Tutucusu 6"/>
          <p:cNvSpPr>
            <a:spLocks noGrp="1"/>
          </p:cNvSpPr>
          <p:nvPr>
            <p:ph sz="quarter" idx="14"/>
          </p:nvPr>
        </p:nvSpPr>
        <p:spPr>
          <a:xfrm>
            <a:off x="6193535" y="2727458"/>
            <a:ext cx="4303776" cy="2997132"/>
          </a:xfrm>
        </p:spPr>
        <p:txBody>
          <a:bodyPr>
            <a:normAutofit fontScale="92500" lnSpcReduction="20000"/>
          </a:bodyPr>
          <a:lstStyle/>
          <a:p>
            <a:r>
              <a:rPr lang="tr-TR" dirty="0" smtClean="0"/>
              <a:t>Aşırı bireycilik</a:t>
            </a:r>
            <a:endParaRPr lang="tr-TR" dirty="0"/>
          </a:p>
          <a:p>
            <a:r>
              <a:rPr lang="tr-TR" dirty="0"/>
              <a:t>İkili ilişkilerde </a:t>
            </a:r>
            <a:r>
              <a:rPr lang="tr-TR" dirty="0" smtClean="0"/>
              <a:t>zayıflık</a:t>
            </a:r>
            <a:endParaRPr lang="tr-TR" dirty="0"/>
          </a:p>
          <a:p>
            <a:r>
              <a:rPr lang="tr-TR" dirty="0"/>
              <a:t>Takım </a:t>
            </a:r>
            <a:r>
              <a:rPr lang="tr-TR" dirty="0" smtClean="0"/>
              <a:t>çalışmasına yatkın olmama</a:t>
            </a:r>
          </a:p>
          <a:p>
            <a:r>
              <a:rPr lang="tr-TR" dirty="0" smtClean="0"/>
              <a:t>Kuralları </a:t>
            </a:r>
            <a:r>
              <a:rPr lang="tr-TR" dirty="0"/>
              <a:t>tanımazlar ve isteklerinden emin oldukları için onları ikna etmek zordur. </a:t>
            </a:r>
          </a:p>
          <a:p>
            <a:r>
              <a:rPr lang="tr-TR" dirty="0"/>
              <a:t>Aileleri ile sık sık çatışmaya </a:t>
            </a:r>
            <a:r>
              <a:rPr lang="tr-TR" dirty="0" smtClean="0"/>
              <a:t>girebilirler.</a:t>
            </a:r>
            <a:endParaRPr lang="tr-TR" dirty="0"/>
          </a:p>
        </p:txBody>
      </p:sp>
    </p:spTree>
    <p:extLst>
      <p:ext uri="{BB962C8B-B14F-4D97-AF65-F5344CB8AC3E}">
        <p14:creationId xmlns:p14="http://schemas.microsoft.com/office/powerpoint/2010/main" val="1034463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1" y="0"/>
            <a:ext cx="12080259" cy="6858000"/>
          </a:xfrm>
          <a:prstGeom prst="rect">
            <a:avLst/>
          </a:prstGeom>
        </p:spPr>
      </p:pic>
    </p:spTree>
    <p:extLst>
      <p:ext uri="{BB962C8B-B14F-4D97-AF65-F5344CB8AC3E}">
        <p14:creationId xmlns:p14="http://schemas.microsoft.com/office/powerpoint/2010/main" val="918174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932559"/>
          </a:xfrm>
        </p:spPr>
        <p:txBody>
          <a:bodyPr/>
          <a:lstStyle/>
          <a:p>
            <a:r>
              <a:rPr lang="tr-TR" dirty="0" smtClean="0"/>
              <a:t>Z kuşağı ve öğretmenler</a:t>
            </a:r>
            <a:endParaRPr lang="tr-TR" dirty="0"/>
          </a:p>
        </p:txBody>
      </p:sp>
      <p:sp>
        <p:nvSpPr>
          <p:cNvPr id="3" name="İçerik Yer Tutucusu 2"/>
          <p:cNvSpPr>
            <a:spLocks noGrp="1"/>
          </p:cNvSpPr>
          <p:nvPr>
            <p:ph idx="1"/>
          </p:nvPr>
        </p:nvSpPr>
        <p:spPr>
          <a:xfrm>
            <a:off x="1950721" y="1828800"/>
            <a:ext cx="8261873" cy="3894269"/>
          </a:xfrm>
        </p:spPr>
        <p:txBody>
          <a:bodyPr>
            <a:normAutofit/>
          </a:bodyPr>
          <a:lstStyle/>
          <a:p>
            <a:r>
              <a:rPr lang="tr-TR" dirty="0"/>
              <a:t>Teknoloji ile büyüyen Y </a:t>
            </a:r>
            <a:r>
              <a:rPr lang="tr-TR" dirty="0" smtClean="0"/>
              <a:t>kuşağı ve </a:t>
            </a:r>
            <a:r>
              <a:rPr lang="tr-TR" dirty="0"/>
              <a:t>teknoloji ile doğan Z kuşağı arasında iletişim </a:t>
            </a:r>
            <a:r>
              <a:rPr lang="tr-TR" dirty="0" smtClean="0"/>
              <a:t>sorunlarının ortaya çıkması kaçınılmazdır.</a:t>
            </a:r>
          </a:p>
          <a:p>
            <a:r>
              <a:rPr lang="tr-TR" dirty="0" smtClean="0"/>
              <a:t>Bu </a:t>
            </a:r>
            <a:r>
              <a:rPr lang="tr-TR" dirty="0"/>
              <a:t>kuşak öğrencileri merak iç güdüsüyle olayların nedenini ve gerekçesini bilmek ister. Sınıf ortamında uygun bir dille açıklanmayan, önemsenmeyen ya da bastırılan durumlar iletişim problemlerini beraberinde </a:t>
            </a:r>
            <a:r>
              <a:rPr lang="tr-TR" dirty="0" smtClean="0"/>
              <a:t>getirir</a:t>
            </a:r>
            <a:r>
              <a:rPr lang="tr-TR" dirty="0"/>
              <a:t> </a:t>
            </a:r>
            <a:r>
              <a:rPr lang="tr-TR" dirty="0" smtClean="0"/>
              <a:t>(Baskıcı </a:t>
            </a:r>
            <a:r>
              <a:rPr lang="tr-TR" dirty="0"/>
              <a:t>otorite</a:t>
            </a:r>
            <a:r>
              <a:rPr lang="tr-TR" dirty="0" smtClean="0"/>
              <a:t>).</a:t>
            </a:r>
            <a:endParaRPr lang="tr-TR" dirty="0"/>
          </a:p>
          <a:p>
            <a:endParaRPr lang="tr-TR" dirty="0"/>
          </a:p>
        </p:txBody>
      </p:sp>
    </p:spTree>
    <p:extLst>
      <p:ext uri="{BB962C8B-B14F-4D97-AF65-F5344CB8AC3E}">
        <p14:creationId xmlns:p14="http://schemas.microsoft.com/office/powerpoint/2010/main" val="1873415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814571"/>
          </a:xfrm>
        </p:spPr>
        <p:txBody>
          <a:bodyPr/>
          <a:lstStyle/>
          <a:p>
            <a:r>
              <a:rPr lang="tr-TR" dirty="0"/>
              <a:t>Z kuşağı ve öğretmenler</a:t>
            </a:r>
          </a:p>
        </p:txBody>
      </p:sp>
      <p:sp>
        <p:nvSpPr>
          <p:cNvPr id="3" name="İçerik Yer Tutucusu 2"/>
          <p:cNvSpPr>
            <a:spLocks noGrp="1"/>
          </p:cNvSpPr>
          <p:nvPr>
            <p:ph idx="1"/>
          </p:nvPr>
        </p:nvSpPr>
        <p:spPr>
          <a:xfrm>
            <a:off x="1950721" y="1710814"/>
            <a:ext cx="8261873" cy="4100052"/>
          </a:xfrm>
        </p:spPr>
        <p:txBody>
          <a:bodyPr>
            <a:normAutofit lnSpcReduction="10000"/>
          </a:bodyPr>
          <a:lstStyle/>
          <a:p>
            <a:r>
              <a:rPr lang="tr-TR" dirty="0"/>
              <a:t>Y kuşağı ile Z kuşağı arasındaki sosyal ve kültürel farklılıklar artmaktadır. Bu farkın açılmaması için </a:t>
            </a:r>
            <a:r>
              <a:rPr lang="tr-TR" b="1" dirty="0">
                <a:solidFill>
                  <a:srgbClr val="00B050"/>
                </a:solidFill>
              </a:rPr>
              <a:t>öğretmenin </a:t>
            </a:r>
            <a:r>
              <a:rPr lang="tr-TR" b="1" dirty="0" smtClean="0">
                <a:solidFill>
                  <a:srgbClr val="00B050"/>
                </a:solidFill>
              </a:rPr>
              <a:t>kendini güncellemesi</a:t>
            </a:r>
            <a:r>
              <a:rPr lang="tr-TR" dirty="0" smtClean="0"/>
              <a:t> ve </a:t>
            </a:r>
            <a:r>
              <a:rPr lang="tr-TR" b="1" dirty="0" smtClean="0">
                <a:solidFill>
                  <a:srgbClr val="00B050"/>
                </a:solidFill>
              </a:rPr>
              <a:t>yeniliklere </a:t>
            </a:r>
            <a:r>
              <a:rPr lang="tr-TR" b="1" dirty="0">
                <a:solidFill>
                  <a:srgbClr val="00B050"/>
                </a:solidFill>
              </a:rPr>
              <a:t>açık olması </a:t>
            </a:r>
            <a:r>
              <a:rPr lang="tr-TR" dirty="0"/>
              <a:t>kaçınılmazdır.</a:t>
            </a:r>
          </a:p>
          <a:p>
            <a:r>
              <a:rPr lang="tr-TR" dirty="0"/>
              <a:t>Kuşaklar arası özelliklerin farklı olması, – kurallara uyan </a:t>
            </a:r>
            <a:r>
              <a:rPr lang="tr-TR" dirty="0" smtClean="0"/>
              <a:t>(Y kuşağı), </a:t>
            </a:r>
            <a:r>
              <a:rPr lang="tr-TR" dirty="0"/>
              <a:t>kuralları önemsemeyen </a:t>
            </a:r>
            <a:r>
              <a:rPr lang="tr-TR" dirty="0" smtClean="0"/>
              <a:t>(Z Kuşağı), </a:t>
            </a:r>
            <a:r>
              <a:rPr lang="tr-TR" dirty="0" err="1" smtClean="0"/>
              <a:t>yüzyüze</a:t>
            </a:r>
            <a:r>
              <a:rPr lang="tr-TR" dirty="0" smtClean="0"/>
              <a:t> sosyalleşen (Y Kuşağı), sosyal ağlarda sosyalleşen (Z Kuşağı)- </a:t>
            </a:r>
            <a:r>
              <a:rPr lang="tr-TR" dirty="0"/>
              <a:t>verimli öğrenme ve öğretme ortamlarının oluşturulmasında engeller </a:t>
            </a:r>
            <a:r>
              <a:rPr lang="tr-TR" dirty="0" smtClean="0"/>
              <a:t>oluşturmaktadır. </a:t>
            </a:r>
            <a:r>
              <a:rPr lang="tr-TR" dirty="0"/>
              <a:t>Verimli öğrenme ve öğretme ortamları kuşağın beklenti ve ihtiyaçlarına göre oluşturulmalıdır.</a:t>
            </a:r>
          </a:p>
          <a:p>
            <a:endParaRPr lang="tr-TR" dirty="0"/>
          </a:p>
        </p:txBody>
      </p:sp>
    </p:spTree>
    <p:extLst>
      <p:ext uri="{BB962C8B-B14F-4D97-AF65-F5344CB8AC3E}">
        <p14:creationId xmlns:p14="http://schemas.microsoft.com/office/powerpoint/2010/main" val="898962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650951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922727"/>
          </a:xfrm>
        </p:spPr>
        <p:txBody>
          <a:bodyPr/>
          <a:lstStyle/>
          <a:p>
            <a:r>
              <a:rPr lang="tr-TR" dirty="0"/>
              <a:t>Z kuşağı ve öğretmenler</a:t>
            </a:r>
          </a:p>
        </p:txBody>
      </p:sp>
      <p:sp>
        <p:nvSpPr>
          <p:cNvPr id="3" name="İçerik Yer Tutucusu 2"/>
          <p:cNvSpPr>
            <a:spLocks noGrp="1"/>
          </p:cNvSpPr>
          <p:nvPr>
            <p:ph idx="1"/>
          </p:nvPr>
        </p:nvSpPr>
        <p:spPr>
          <a:xfrm>
            <a:off x="1950721" y="1740310"/>
            <a:ext cx="8261873" cy="3982759"/>
          </a:xfrm>
        </p:spPr>
        <p:txBody>
          <a:bodyPr>
            <a:normAutofit fontScale="92500" lnSpcReduction="20000"/>
          </a:bodyPr>
          <a:lstStyle/>
          <a:p>
            <a:r>
              <a:rPr lang="tr-TR" dirty="0"/>
              <a:t>Z kuşağı bireyleri, </a:t>
            </a:r>
            <a:r>
              <a:rPr lang="tr-TR" dirty="0" smtClean="0"/>
              <a:t>özgüvenli oldukları için eğitim ortamlarında </a:t>
            </a:r>
            <a:r>
              <a:rPr lang="tr-TR" dirty="0"/>
              <a:t>farklı sorumluluklar almayı isterler.  Öğretmenler, sosyal uyum becerileri düşük olan öğrencileri adapte </a:t>
            </a:r>
            <a:r>
              <a:rPr lang="tr-TR" dirty="0" smtClean="0"/>
              <a:t>etme ve akademik becerilerini </a:t>
            </a:r>
            <a:r>
              <a:rPr lang="tr-TR" dirty="0"/>
              <a:t>geliştirme konusunda bu özellikten faydalanabilir.</a:t>
            </a:r>
          </a:p>
          <a:p>
            <a:r>
              <a:rPr lang="tr-TR" dirty="0"/>
              <a:t>Z kuşağı, hoşgörüyle yaklaşıldığında, bulunduğu ortamlara artı değer </a:t>
            </a:r>
            <a:r>
              <a:rPr lang="tr-TR" dirty="0" smtClean="0"/>
              <a:t>katabilir ve toplumun </a:t>
            </a:r>
            <a:r>
              <a:rPr lang="tr-TR" dirty="0"/>
              <a:t>dinamiklerini olumlu yönde </a:t>
            </a:r>
            <a:r>
              <a:rPr lang="tr-TR" dirty="0" smtClean="0"/>
              <a:t>değiştirebilir. </a:t>
            </a:r>
            <a:r>
              <a:rPr lang="tr-TR" dirty="0"/>
              <a:t>E</a:t>
            </a:r>
            <a:r>
              <a:rPr lang="tr-TR" dirty="0" smtClean="0"/>
              <a:t>ğitimcilerin </a:t>
            </a:r>
            <a:r>
              <a:rPr lang="tr-TR" dirty="0"/>
              <a:t>ve yöneticilerin, diğer kişilerle bu kuşağın uyumlu çalışması yönünde stratejiler geliştirmesi gerekir. Bu kuşakla çalışan öğretmenler, öğrenci ile iletişimde </a:t>
            </a:r>
            <a:r>
              <a:rPr lang="tr-TR" b="1" dirty="0">
                <a:solidFill>
                  <a:srgbClr val="00B050"/>
                </a:solidFill>
              </a:rPr>
              <a:t>hoşgörüyü</a:t>
            </a:r>
            <a:r>
              <a:rPr lang="tr-TR" dirty="0"/>
              <a:t> </a:t>
            </a:r>
            <a:r>
              <a:rPr lang="tr-TR" dirty="0" smtClean="0"/>
              <a:t>merkeze </a:t>
            </a:r>
            <a:r>
              <a:rPr lang="tr-TR" dirty="0"/>
              <a:t>alarak hareket etmelidir. Fevri tutumlar iletişim problemlerine yol açar. Öğretmen dilinde, öğrenci gözünde </a:t>
            </a:r>
            <a:r>
              <a:rPr lang="tr-TR" b="1" dirty="0">
                <a:solidFill>
                  <a:srgbClr val="00B050"/>
                </a:solidFill>
              </a:rPr>
              <a:t>tatlı sert bir </a:t>
            </a:r>
            <a:r>
              <a:rPr lang="tr-TR" b="1" dirty="0" smtClean="0">
                <a:solidFill>
                  <a:srgbClr val="00B050"/>
                </a:solidFill>
              </a:rPr>
              <a:t>yaklaşıma sahip olmak </a:t>
            </a:r>
            <a:r>
              <a:rPr lang="tr-TR" dirty="0"/>
              <a:t>yerinde bir tutum olacaktır.</a:t>
            </a:r>
          </a:p>
          <a:p>
            <a:endParaRPr lang="tr-TR" dirty="0"/>
          </a:p>
        </p:txBody>
      </p:sp>
    </p:spTree>
    <p:extLst>
      <p:ext uri="{BB962C8B-B14F-4D97-AF65-F5344CB8AC3E}">
        <p14:creationId xmlns:p14="http://schemas.microsoft.com/office/powerpoint/2010/main" val="3400220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1030882"/>
          </a:xfrm>
        </p:spPr>
        <p:txBody>
          <a:bodyPr/>
          <a:lstStyle/>
          <a:p>
            <a:r>
              <a:rPr lang="tr-TR" dirty="0" smtClean="0"/>
              <a:t>Z kuşağı ile etkili iletişim önerileri</a:t>
            </a:r>
            <a:endParaRPr lang="tr-TR" dirty="0"/>
          </a:p>
        </p:txBody>
      </p:sp>
      <p:sp>
        <p:nvSpPr>
          <p:cNvPr id="3" name="İçerik Yer Tutucusu 2"/>
          <p:cNvSpPr>
            <a:spLocks noGrp="1"/>
          </p:cNvSpPr>
          <p:nvPr>
            <p:ph idx="1"/>
          </p:nvPr>
        </p:nvSpPr>
        <p:spPr>
          <a:xfrm>
            <a:off x="1950721" y="1848465"/>
            <a:ext cx="8261873" cy="3874604"/>
          </a:xfrm>
        </p:spPr>
        <p:txBody>
          <a:bodyPr>
            <a:normAutofit/>
          </a:bodyPr>
          <a:lstStyle/>
          <a:p>
            <a:r>
              <a:rPr lang="tr-TR" b="1" dirty="0" smtClean="0">
                <a:solidFill>
                  <a:srgbClr val="00B050"/>
                </a:solidFill>
              </a:rPr>
              <a:t>Öğüt Vermek &amp; Dinlemek</a:t>
            </a:r>
            <a:r>
              <a:rPr lang="tr-TR" b="1" dirty="0">
                <a:solidFill>
                  <a:srgbClr val="00B050"/>
                </a:solidFill>
              </a:rPr>
              <a:t>: </a:t>
            </a:r>
            <a:r>
              <a:rPr lang="tr-TR" dirty="0"/>
              <a:t>Gençlerin sıkıntılarını </a:t>
            </a:r>
            <a:r>
              <a:rPr lang="tr-TR" dirty="0" smtClean="0"/>
              <a:t>size göre önemli </a:t>
            </a:r>
            <a:r>
              <a:rPr lang="tr-TR" dirty="0"/>
              <a:t>olup olmadığına bakmaksızın sadece </a:t>
            </a:r>
            <a:r>
              <a:rPr lang="tr-TR" dirty="0" smtClean="0"/>
              <a:t>dinlemeyi tercih edin. </a:t>
            </a:r>
            <a:r>
              <a:rPr lang="tr-TR" dirty="0"/>
              <a:t>Dinlerken vereceğiniz cevaplara odaklanmak yerine gençlerin duygularını, hissettiklerini anlamaya çabalayın ve bunu </a:t>
            </a:r>
            <a:r>
              <a:rPr lang="tr-TR" dirty="0" smtClean="0"/>
              <a:t>onlara </a:t>
            </a:r>
            <a:r>
              <a:rPr lang="tr-TR" dirty="0"/>
              <a:t>hissettirin. Siz de aynı şekilde kendi endişelerinizi, duygularınızı tüm samimiyetinizle şefkatli bir duruşla ifade edin.</a:t>
            </a:r>
          </a:p>
          <a:p>
            <a:endParaRPr lang="tr-TR" dirty="0"/>
          </a:p>
        </p:txBody>
      </p:sp>
    </p:spTree>
    <p:extLst>
      <p:ext uri="{BB962C8B-B14F-4D97-AF65-F5344CB8AC3E}">
        <p14:creationId xmlns:p14="http://schemas.microsoft.com/office/powerpoint/2010/main" val="3374151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11217"/>
          </a:xfrm>
        </p:spPr>
        <p:txBody>
          <a:bodyPr/>
          <a:lstStyle/>
          <a:p>
            <a:r>
              <a:rPr lang="tr-TR" dirty="0"/>
              <a:t>Z kuşağı ile etkili iletişim önerileri</a:t>
            </a:r>
          </a:p>
        </p:txBody>
      </p:sp>
      <p:sp>
        <p:nvSpPr>
          <p:cNvPr id="3" name="İçerik Yer Tutucusu 2"/>
          <p:cNvSpPr>
            <a:spLocks noGrp="1"/>
          </p:cNvSpPr>
          <p:nvPr>
            <p:ph idx="1"/>
          </p:nvPr>
        </p:nvSpPr>
        <p:spPr>
          <a:xfrm>
            <a:off x="1950721" y="1936955"/>
            <a:ext cx="8261873" cy="3786114"/>
          </a:xfrm>
        </p:spPr>
        <p:txBody>
          <a:bodyPr>
            <a:normAutofit/>
          </a:bodyPr>
          <a:lstStyle/>
          <a:p>
            <a:r>
              <a:rPr lang="tr-TR" b="1" dirty="0" smtClean="0">
                <a:solidFill>
                  <a:srgbClr val="00B050"/>
                </a:solidFill>
              </a:rPr>
              <a:t>Çözüme </a:t>
            </a:r>
            <a:r>
              <a:rPr lang="tr-TR" b="1" dirty="0">
                <a:solidFill>
                  <a:srgbClr val="00B050"/>
                </a:solidFill>
              </a:rPr>
              <a:t>Odaklanmak &amp; Sürece Odaklanmak: </a:t>
            </a:r>
            <a:r>
              <a:rPr lang="tr-TR" dirty="0"/>
              <a:t>Gençlerin sorunlarına çare bulmak yerine </a:t>
            </a:r>
            <a:r>
              <a:rPr lang="tr-TR" b="1" dirty="0">
                <a:solidFill>
                  <a:srgbClr val="00B050"/>
                </a:solidFill>
              </a:rPr>
              <a:t>birlikte</a:t>
            </a:r>
            <a:r>
              <a:rPr lang="tr-TR" dirty="0"/>
              <a:t> </a:t>
            </a:r>
            <a:r>
              <a:rPr lang="tr-TR" b="1" dirty="0" smtClean="0">
                <a:solidFill>
                  <a:srgbClr val="00B050"/>
                </a:solidFill>
              </a:rPr>
              <a:t>düşünmeyi/sürece odaklanmayı </a:t>
            </a:r>
            <a:r>
              <a:rPr lang="tr-TR" dirty="0"/>
              <a:t>alışkanlık </a:t>
            </a:r>
            <a:r>
              <a:rPr lang="tr-TR" dirty="0" smtClean="0"/>
              <a:t>haline </a:t>
            </a:r>
            <a:r>
              <a:rPr lang="tr-TR" dirty="0"/>
              <a:t>getirin. </a:t>
            </a:r>
            <a:r>
              <a:rPr lang="tr-TR" dirty="0" smtClean="0"/>
              <a:t>Elbette onların </a:t>
            </a:r>
            <a:r>
              <a:rPr lang="tr-TR" dirty="0"/>
              <a:t>da bilgiye, tecrübeye ve yönlendirilmeye ihtiyaçları </a:t>
            </a:r>
            <a:r>
              <a:rPr lang="tr-TR" dirty="0" smtClean="0"/>
              <a:t>var. Ancak </a:t>
            </a:r>
            <a:r>
              <a:rPr lang="tr-TR" dirty="0"/>
              <a:t>bunu nasıl </a:t>
            </a:r>
            <a:r>
              <a:rPr lang="tr-TR" dirty="0" smtClean="0"/>
              <a:t>yaptığınız, gençlerde </a:t>
            </a:r>
            <a:r>
              <a:rPr lang="tr-TR" dirty="0"/>
              <a:t>saygı uyandıracak temel meseledir.</a:t>
            </a:r>
          </a:p>
          <a:p>
            <a:endParaRPr lang="tr-TR" dirty="0"/>
          </a:p>
        </p:txBody>
      </p:sp>
    </p:spTree>
    <p:extLst>
      <p:ext uri="{BB962C8B-B14F-4D97-AF65-F5344CB8AC3E}">
        <p14:creationId xmlns:p14="http://schemas.microsoft.com/office/powerpoint/2010/main" val="2279151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99707"/>
          </a:xfrm>
        </p:spPr>
        <p:txBody>
          <a:bodyPr/>
          <a:lstStyle/>
          <a:p>
            <a:r>
              <a:rPr lang="tr-TR" dirty="0"/>
              <a:t>Z kuşağı ile etkili iletişim önerileri</a:t>
            </a:r>
          </a:p>
        </p:txBody>
      </p:sp>
      <p:sp>
        <p:nvSpPr>
          <p:cNvPr id="3" name="İçerik Yer Tutucusu 2"/>
          <p:cNvSpPr>
            <a:spLocks noGrp="1"/>
          </p:cNvSpPr>
          <p:nvPr>
            <p:ph idx="1"/>
          </p:nvPr>
        </p:nvSpPr>
        <p:spPr/>
        <p:txBody>
          <a:bodyPr/>
          <a:lstStyle/>
          <a:p>
            <a:r>
              <a:rPr lang="tr-TR" b="1" dirty="0" smtClean="0">
                <a:solidFill>
                  <a:srgbClr val="00B050"/>
                </a:solidFill>
              </a:rPr>
              <a:t>Yargılamak </a:t>
            </a:r>
            <a:r>
              <a:rPr lang="tr-TR" b="1" dirty="0">
                <a:solidFill>
                  <a:srgbClr val="00B050"/>
                </a:solidFill>
              </a:rPr>
              <a:t>&amp; Empati Kurmak: </a:t>
            </a:r>
            <a:r>
              <a:rPr lang="tr-TR" dirty="0" smtClean="0"/>
              <a:t>Size karşı çıkmaları ve bazen isyan </a:t>
            </a:r>
            <a:r>
              <a:rPr lang="tr-TR" dirty="0"/>
              <a:t>etmeleri, </a:t>
            </a:r>
            <a:r>
              <a:rPr lang="tr-TR" dirty="0" smtClean="0"/>
              <a:t>gençlik döneminin doğası gereğidir. Bu özelliklerini daima hatırda tutmalı, sabırlı, anlayışlı davranmalı ve model olma sorumluluğunun bizde olduğunu unutmamalıyız. Kendinize yapılmasını </a:t>
            </a:r>
            <a:r>
              <a:rPr lang="tr-TR" dirty="0"/>
              <a:t>istemediğiniz </a:t>
            </a:r>
            <a:r>
              <a:rPr lang="tr-TR" dirty="0" smtClean="0"/>
              <a:t>davranışları onlara karşı da sergilemeyin.</a:t>
            </a:r>
            <a:endParaRPr lang="tr-TR" dirty="0"/>
          </a:p>
          <a:p>
            <a:endParaRPr lang="tr-TR" dirty="0"/>
          </a:p>
        </p:txBody>
      </p:sp>
    </p:spTree>
    <p:extLst>
      <p:ext uri="{BB962C8B-B14F-4D97-AF65-F5344CB8AC3E}">
        <p14:creationId xmlns:p14="http://schemas.microsoft.com/office/powerpoint/2010/main" val="10414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777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Çocukluk dönemi dindarlığı</a:t>
            </a:r>
          </a:p>
        </p:txBody>
      </p:sp>
      <p:sp>
        <p:nvSpPr>
          <p:cNvPr id="3" name="İçerik Yer Tutucusu 2"/>
          <p:cNvSpPr>
            <a:spLocks noGrp="1"/>
          </p:cNvSpPr>
          <p:nvPr>
            <p:ph idx="1"/>
          </p:nvPr>
        </p:nvSpPr>
        <p:spPr/>
        <p:txBody>
          <a:bodyPr/>
          <a:lstStyle/>
          <a:p>
            <a:r>
              <a:rPr lang="tr-TR" dirty="0" smtClean="0"/>
              <a:t>Araştırmalar </a:t>
            </a:r>
            <a:r>
              <a:rPr lang="tr-TR" dirty="0" smtClean="0">
                <a:solidFill>
                  <a:srgbClr val="FF0000"/>
                </a:solidFill>
              </a:rPr>
              <a:t>11-12 yaşlarına </a:t>
            </a:r>
            <a:r>
              <a:rPr lang="tr-TR" dirty="0">
                <a:solidFill>
                  <a:srgbClr val="FF0000"/>
                </a:solidFill>
              </a:rPr>
              <a:t>gelinceye kadar çocukların soyutlama yeteneklerini kullanamadıklarını </a:t>
            </a:r>
            <a:r>
              <a:rPr lang="tr-TR" dirty="0" smtClean="0">
                <a:solidFill>
                  <a:srgbClr val="FF0000"/>
                </a:solidFill>
              </a:rPr>
              <a:t>göstermektedir. </a:t>
            </a:r>
            <a:r>
              <a:rPr lang="tr-TR" dirty="0"/>
              <a:t>Bu durum çocuklarda ilk </a:t>
            </a:r>
            <a:r>
              <a:rPr lang="tr-TR" dirty="0" smtClean="0"/>
              <a:t>dini krizin </a:t>
            </a:r>
            <a:r>
              <a:rPr lang="tr-TR" dirty="0"/>
              <a:t>ortaya çıktığı (6-7 yaş) </a:t>
            </a:r>
            <a:r>
              <a:rPr lang="tr-TR" dirty="0" smtClean="0"/>
              <a:t>döneminden </a:t>
            </a:r>
            <a:r>
              <a:rPr lang="tr-TR" dirty="0"/>
              <a:t>itibaren </a:t>
            </a:r>
            <a:r>
              <a:rPr lang="tr-TR" dirty="0">
                <a:solidFill>
                  <a:srgbClr val="FF0000"/>
                </a:solidFill>
              </a:rPr>
              <a:t>4-5 yılın somut dini düşünce ile karakterize edildiğini</a:t>
            </a:r>
            <a:r>
              <a:rPr lang="tr-TR" dirty="0"/>
              <a:t> ima eder. Bu </a:t>
            </a:r>
            <a:r>
              <a:rPr lang="tr-TR" dirty="0" smtClean="0"/>
              <a:t>evrede </a:t>
            </a:r>
            <a:r>
              <a:rPr lang="tr-TR" dirty="0"/>
              <a:t>çocukların din ile ilgili sordukları sorular, onlardaki uyanışın açık işaretleri olarak yorumlanabilir. </a:t>
            </a:r>
            <a:r>
              <a:rPr lang="tr-TR" dirty="0">
                <a:solidFill>
                  <a:srgbClr val="FF0000"/>
                </a:solidFill>
              </a:rPr>
              <a:t>Bu dönemde aile bireyleri yanında diğer modellerin taklit edilmesi, dini gelişim açısından en karakteristik özelliktir. </a:t>
            </a:r>
          </a:p>
        </p:txBody>
      </p:sp>
    </p:spTree>
    <p:extLst>
      <p:ext uri="{BB962C8B-B14F-4D97-AF65-F5344CB8AC3E}">
        <p14:creationId xmlns:p14="http://schemas.microsoft.com/office/powerpoint/2010/main" val="1048077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91552"/>
          </a:xfrm>
        </p:spPr>
        <p:txBody>
          <a:bodyPr/>
          <a:lstStyle/>
          <a:p>
            <a:r>
              <a:rPr lang="tr-TR" dirty="0"/>
              <a:t>Z kuşağı ile etkili iletişim önerileri</a:t>
            </a:r>
          </a:p>
        </p:txBody>
      </p:sp>
      <p:sp>
        <p:nvSpPr>
          <p:cNvPr id="3" name="İçerik Yer Tutucusu 2"/>
          <p:cNvSpPr>
            <a:spLocks noGrp="1"/>
          </p:cNvSpPr>
          <p:nvPr>
            <p:ph idx="1"/>
          </p:nvPr>
        </p:nvSpPr>
        <p:spPr>
          <a:xfrm>
            <a:off x="1950721" y="1927123"/>
            <a:ext cx="8261873" cy="3795946"/>
          </a:xfrm>
        </p:spPr>
        <p:txBody>
          <a:bodyPr>
            <a:normAutofit/>
          </a:bodyPr>
          <a:lstStyle/>
          <a:p>
            <a:r>
              <a:rPr lang="tr-TR" b="1" dirty="0" smtClean="0">
                <a:solidFill>
                  <a:srgbClr val="00B050"/>
                </a:solidFill>
              </a:rPr>
              <a:t>Eleştirmek </a:t>
            </a:r>
            <a:r>
              <a:rPr lang="tr-TR" b="1" dirty="0">
                <a:solidFill>
                  <a:srgbClr val="00B050"/>
                </a:solidFill>
              </a:rPr>
              <a:t>&amp; Saygı Duymak: </a:t>
            </a:r>
            <a:r>
              <a:rPr lang="tr-TR" dirty="0"/>
              <a:t>İfade özgürlüğüne, fikirlerine, düşüncelerine katılmasanız, hak vermeseniz de saygı duyun ve dinleyin.</a:t>
            </a:r>
          </a:p>
          <a:p>
            <a:r>
              <a:rPr lang="tr-TR" b="1" dirty="0" smtClean="0">
                <a:solidFill>
                  <a:srgbClr val="00B050"/>
                </a:solidFill>
              </a:rPr>
              <a:t>Geçiştirmek </a:t>
            </a:r>
            <a:r>
              <a:rPr lang="tr-TR" b="1" dirty="0">
                <a:solidFill>
                  <a:srgbClr val="00B050"/>
                </a:solidFill>
              </a:rPr>
              <a:t>&amp; İlgilenmek: </a:t>
            </a:r>
            <a:r>
              <a:rPr lang="tr-TR" dirty="0"/>
              <a:t>Göz teması kurarak dinleyin ve sözünü asla </a:t>
            </a:r>
            <a:r>
              <a:rPr lang="tr-TR" dirty="0" smtClean="0"/>
              <a:t>kesmeyin.</a:t>
            </a:r>
          </a:p>
          <a:p>
            <a:r>
              <a:rPr lang="tr-TR" b="1" dirty="0" smtClean="0">
                <a:solidFill>
                  <a:srgbClr val="00B050"/>
                </a:solidFill>
              </a:rPr>
              <a:t>Küçümsemek </a:t>
            </a:r>
            <a:r>
              <a:rPr lang="tr-TR" b="1" dirty="0">
                <a:solidFill>
                  <a:srgbClr val="00B050"/>
                </a:solidFill>
              </a:rPr>
              <a:t>&amp; Değer Vermek: </a:t>
            </a:r>
            <a:r>
              <a:rPr lang="tr-TR" dirty="0"/>
              <a:t>Gençlerin gözünde değerli olduğunuzu hissetmek istiyorsanız onlara değerli olduğunu siz de hissettirin.</a:t>
            </a:r>
          </a:p>
          <a:p>
            <a:endParaRPr lang="tr-TR" dirty="0"/>
          </a:p>
        </p:txBody>
      </p:sp>
    </p:spTree>
    <p:extLst>
      <p:ext uri="{BB962C8B-B14F-4D97-AF65-F5344CB8AC3E}">
        <p14:creationId xmlns:p14="http://schemas.microsoft.com/office/powerpoint/2010/main" val="930965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853901"/>
          </a:xfrm>
        </p:spPr>
        <p:txBody>
          <a:bodyPr/>
          <a:lstStyle/>
          <a:p>
            <a:r>
              <a:rPr lang="tr-TR" dirty="0"/>
              <a:t>Z kuşağı ile etkili iletişim önerileri</a:t>
            </a:r>
          </a:p>
        </p:txBody>
      </p:sp>
      <p:sp>
        <p:nvSpPr>
          <p:cNvPr id="3" name="İçerik Yer Tutucusu 2"/>
          <p:cNvSpPr>
            <a:spLocks noGrp="1"/>
          </p:cNvSpPr>
          <p:nvPr>
            <p:ph idx="1"/>
          </p:nvPr>
        </p:nvSpPr>
        <p:spPr>
          <a:xfrm>
            <a:off x="1950721" y="2020068"/>
            <a:ext cx="8261873" cy="3703001"/>
          </a:xfrm>
        </p:spPr>
        <p:txBody>
          <a:bodyPr>
            <a:normAutofit fontScale="92500"/>
          </a:bodyPr>
          <a:lstStyle/>
          <a:p>
            <a:r>
              <a:rPr lang="tr-TR" b="1" dirty="0">
                <a:solidFill>
                  <a:srgbClr val="00B050"/>
                </a:solidFill>
              </a:rPr>
              <a:t>Karşı Tarafı Suçlamak &amp; Kendinde Hata Aramak: </a:t>
            </a:r>
            <a:r>
              <a:rPr lang="tr-TR" dirty="0"/>
              <a:t>Hata yaptığınızda hatanızı kabullenin ve telafileri harekete geçirin. Bu davranış hem sizinle hem de kişilerarası ilişkilerinde ona da model olacaktır.</a:t>
            </a:r>
          </a:p>
          <a:p>
            <a:r>
              <a:rPr lang="tr-TR" b="1" dirty="0">
                <a:solidFill>
                  <a:srgbClr val="00B050"/>
                </a:solidFill>
              </a:rPr>
              <a:t>Konuşmak &amp; Konuşturmak: </a:t>
            </a:r>
            <a:r>
              <a:rPr lang="tr-TR" dirty="0"/>
              <a:t>Konuştuğunuzdan daha fazla dinleyin: Hepimize iki kulak ve bir ağız verildiğini unutmayın. Bu bize konuştuğumuzdan iki kat daha fazla zamanı dinlemeye harcamamızı hatırlatmak içindir. Bu özellikle, gençlere fırsat verecek kadar uzun süre sessiz kalırsak bize daha fazlasını söyleyebilecekleri için de önemlidir.</a:t>
            </a:r>
          </a:p>
          <a:p>
            <a:endParaRPr lang="tr-TR" dirty="0"/>
          </a:p>
        </p:txBody>
      </p:sp>
    </p:spTree>
    <p:extLst>
      <p:ext uri="{BB962C8B-B14F-4D97-AF65-F5344CB8AC3E}">
        <p14:creationId xmlns:p14="http://schemas.microsoft.com/office/powerpoint/2010/main" val="2315316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71888"/>
          </a:xfrm>
        </p:spPr>
        <p:txBody>
          <a:bodyPr/>
          <a:lstStyle/>
          <a:p>
            <a:r>
              <a:rPr lang="tr-TR" dirty="0"/>
              <a:t>Z kuşağı ile etkili iletişim önerileri</a:t>
            </a:r>
          </a:p>
        </p:txBody>
      </p:sp>
      <p:sp>
        <p:nvSpPr>
          <p:cNvPr id="3" name="İçerik Yer Tutucusu 2"/>
          <p:cNvSpPr>
            <a:spLocks noGrp="1"/>
          </p:cNvSpPr>
          <p:nvPr>
            <p:ph idx="1"/>
          </p:nvPr>
        </p:nvSpPr>
        <p:spPr>
          <a:xfrm>
            <a:off x="1950721" y="1789472"/>
            <a:ext cx="8261873" cy="3933597"/>
          </a:xfrm>
        </p:spPr>
        <p:txBody>
          <a:bodyPr>
            <a:normAutofit/>
          </a:bodyPr>
          <a:lstStyle/>
          <a:p>
            <a:r>
              <a:rPr lang="tr-TR" b="1" dirty="0" smtClean="0">
                <a:solidFill>
                  <a:srgbClr val="00B050"/>
                </a:solidFill>
              </a:rPr>
              <a:t>Ertelemek </a:t>
            </a:r>
            <a:r>
              <a:rPr lang="tr-TR" b="1" dirty="0">
                <a:solidFill>
                  <a:srgbClr val="00B050"/>
                </a:solidFill>
              </a:rPr>
              <a:t>&amp; Vakit Ayırmak: </a:t>
            </a:r>
            <a:r>
              <a:rPr lang="tr-TR" dirty="0"/>
              <a:t>Gençler genellikle okul, arkadaşlar ve diğer ilgi alanlarıyla meşguldür, ancak </a:t>
            </a:r>
            <a:r>
              <a:rPr lang="tr-TR" dirty="0" smtClean="0"/>
              <a:t>her fırsatta </a:t>
            </a:r>
            <a:r>
              <a:rPr lang="tr-TR" dirty="0"/>
              <a:t>onlarla sohbet </a:t>
            </a:r>
            <a:r>
              <a:rPr lang="tr-TR" dirty="0" smtClean="0"/>
              <a:t>edebilir, yeni </a:t>
            </a:r>
            <a:r>
              <a:rPr lang="tr-TR" dirty="0"/>
              <a:t>konuşmalar için </a:t>
            </a:r>
            <a:r>
              <a:rPr lang="tr-TR" dirty="0" smtClean="0"/>
              <a:t>fırsatlar oluşturabilirsiniz.</a:t>
            </a:r>
            <a:endParaRPr lang="tr-TR" dirty="0"/>
          </a:p>
          <a:p>
            <a:r>
              <a:rPr lang="tr-TR" b="1" dirty="0" smtClean="0">
                <a:solidFill>
                  <a:srgbClr val="00B050"/>
                </a:solidFill>
              </a:rPr>
              <a:t>Her </a:t>
            </a:r>
            <a:r>
              <a:rPr lang="tr-TR" b="1" dirty="0">
                <a:solidFill>
                  <a:srgbClr val="00B050"/>
                </a:solidFill>
              </a:rPr>
              <a:t>Şeyi Bilmek &amp; Mahremiyete Saygı Duymak: </a:t>
            </a:r>
            <a:r>
              <a:rPr lang="tr-TR" dirty="0"/>
              <a:t>Gençlerin kendi alanlarına ihtiyaçları </a:t>
            </a:r>
            <a:r>
              <a:rPr lang="tr-TR" dirty="0" smtClean="0"/>
              <a:t>vardır.</a:t>
            </a:r>
          </a:p>
          <a:p>
            <a:r>
              <a:rPr lang="tr-TR" b="1" dirty="0" smtClean="0">
                <a:solidFill>
                  <a:srgbClr val="00B050"/>
                </a:solidFill>
              </a:rPr>
              <a:t>Göz </a:t>
            </a:r>
            <a:r>
              <a:rPr lang="tr-TR" b="1" dirty="0">
                <a:solidFill>
                  <a:srgbClr val="00B050"/>
                </a:solidFill>
              </a:rPr>
              <a:t>Ardı Etmek &amp; Uyum Sağlamak: </a:t>
            </a:r>
            <a:r>
              <a:rPr lang="tr-TR" dirty="0"/>
              <a:t>Dinledikleri müzikleri dinleyin, onlarla en sevdikleri televizyon programlarını izleyin ve </a:t>
            </a:r>
            <a:r>
              <a:rPr lang="tr-TR" dirty="0" smtClean="0"/>
              <a:t>sportif faaliyetlerine katılın</a:t>
            </a:r>
            <a:r>
              <a:rPr lang="tr-TR" dirty="0"/>
              <a:t>. Yaşamlarına aktif bir ilgi göstermeye devam edin.</a:t>
            </a:r>
          </a:p>
          <a:p>
            <a:endParaRPr lang="tr-TR" dirty="0"/>
          </a:p>
        </p:txBody>
      </p:sp>
    </p:spTree>
    <p:extLst>
      <p:ext uri="{BB962C8B-B14F-4D97-AF65-F5344CB8AC3E}">
        <p14:creationId xmlns:p14="http://schemas.microsoft.com/office/powerpoint/2010/main" val="3647151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5504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71888"/>
          </a:xfrm>
        </p:spPr>
        <p:txBody>
          <a:bodyPr/>
          <a:lstStyle/>
          <a:p>
            <a:r>
              <a:rPr lang="tr-TR" dirty="0"/>
              <a:t>Z kuşağı ile etkili iletişim önerileri</a:t>
            </a:r>
          </a:p>
        </p:txBody>
      </p:sp>
      <p:sp>
        <p:nvSpPr>
          <p:cNvPr id="3" name="İçerik Yer Tutucusu 2"/>
          <p:cNvSpPr>
            <a:spLocks noGrp="1"/>
          </p:cNvSpPr>
          <p:nvPr>
            <p:ph idx="1"/>
          </p:nvPr>
        </p:nvSpPr>
        <p:spPr>
          <a:xfrm>
            <a:off x="1950721" y="1868129"/>
            <a:ext cx="8261873" cy="3854940"/>
          </a:xfrm>
        </p:spPr>
        <p:txBody>
          <a:bodyPr>
            <a:normAutofit/>
          </a:bodyPr>
          <a:lstStyle/>
          <a:p>
            <a:r>
              <a:rPr lang="tr-TR" b="1" dirty="0" smtClean="0">
                <a:solidFill>
                  <a:srgbClr val="00B050"/>
                </a:solidFill>
              </a:rPr>
              <a:t>Uzak </a:t>
            </a:r>
            <a:r>
              <a:rPr lang="tr-TR" b="1" dirty="0">
                <a:solidFill>
                  <a:srgbClr val="00B050"/>
                </a:solidFill>
              </a:rPr>
              <a:t>Durmak &amp; Sevgiyle Yaklaşmak: </a:t>
            </a:r>
            <a:r>
              <a:rPr lang="tr-TR" dirty="0"/>
              <a:t>Ergenlik, gençlerin değişen kimlik duygusuyla sık sık mücadele ettikleri ve sevildiklerini hissetmeleri gereken bir zamandır. Onlara sık sık sevildiklerini söyleyin. Fiziksel temasları kullanarak sevginizi gösterin. Başarılarını kutlayın, hatalarını bağışlayın, bir sorun olduğunda onları dinleyin ve nasıl çözmeyi planladıklarına ilgi gösterin. Onları problem çözmelerinde destekleyin. Bir yere dahil olmak ve özel hissetmek her gencin olumlu benlik saygısı </a:t>
            </a:r>
            <a:r>
              <a:rPr lang="tr-TR" dirty="0" smtClean="0"/>
              <a:t>için </a:t>
            </a:r>
            <a:r>
              <a:rPr lang="tr-TR" dirty="0"/>
              <a:t>hayati öneme sahiptir.</a:t>
            </a:r>
          </a:p>
          <a:p>
            <a:endParaRPr lang="tr-TR" dirty="0"/>
          </a:p>
        </p:txBody>
      </p:sp>
    </p:spTree>
    <p:extLst>
      <p:ext uri="{BB962C8B-B14F-4D97-AF65-F5344CB8AC3E}">
        <p14:creationId xmlns:p14="http://schemas.microsoft.com/office/powerpoint/2010/main" val="2616828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1188198"/>
          </a:xfrm>
        </p:spPr>
        <p:txBody>
          <a:bodyPr/>
          <a:lstStyle/>
          <a:p>
            <a:r>
              <a:rPr lang="tr-TR" dirty="0"/>
              <a:t>Z kuşağı ile etkili iletişim önerileri</a:t>
            </a:r>
          </a:p>
        </p:txBody>
      </p:sp>
      <p:sp>
        <p:nvSpPr>
          <p:cNvPr id="3" name="İçerik Yer Tutucusu 2"/>
          <p:cNvSpPr>
            <a:spLocks noGrp="1"/>
          </p:cNvSpPr>
          <p:nvPr>
            <p:ph idx="1"/>
          </p:nvPr>
        </p:nvSpPr>
        <p:spPr/>
        <p:txBody>
          <a:bodyPr/>
          <a:lstStyle/>
          <a:p>
            <a:r>
              <a:rPr lang="tr-TR" b="1" dirty="0" smtClean="0">
                <a:solidFill>
                  <a:srgbClr val="00B050"/>
                </a:solidFill>
              </a:rPr>
              <a:t>Sıkıcı </a:t>
            </a:r>
            <a:r>
              <a:rPr lang="tr-TR" b="1" dirty="0">
                <a:solidFill>
                  <a:srgbClr val="00B050"/>
                </a:solidFill>
              </a:rPr>
              <a:t>Olmak &amp; Birlikte Eğlenmek: </a:t>
            </a:r>
            <a:r>
              <a:rPr lang="tr-TR" dirty="0" smtClean="0"/>
              <a:t>Birlikte boş zaman faaliyetlerine zaman ayırın</a:t>
            </a:r>
            <a:r>
              <a:rPr lang="tr-TR" dirty="0"/>
              <a:t>. İyi duygular, iyi bir ilişki kurmaya yardımcı olur.</a:t>
            </a:r>
          </a:p>
          <a:p>
            <a:r>
              <a:rPr lang="tr-TR" b="1" dirty="0" smtClean="0">
                <a:solidFill>
                  <a:srgbClr val="00B050"/>
                </a:solidFill>
              </a:rPr>
              <a:t>İletişim </a:t>
            </a:r>
            <a:r>
              <a:rPr lang="tr-TR" b="1" dirty="0">
                <a:solidFill>
                  <a:srgbClr val="00B050"/>
                </a:solidFill>
              </a:rPr>
              <a:t>Hakkında Konuşmak: </a:t>
            </a:r>
            <a:r>
              <a:rPr lang="tr-TR" dirty="0"/>
              <a:t>Birbirinizle nasıl iletişim kurduğunuz hakkında konuşun. İletişiminizi geliştirmek için stratejiler </a:t>
            </a:r>
            <a:r>
              <a:rPr lang="tr-TR" dirty="0" smtClean="0"/>
              <a:t>oluşturun. Örneğin beyin fırtınası, </a:t>
            </a:r>
            <a:r>
              <a:rPr lang="tr-TR" dirty="0"/>
              <a:t>çözümleri birlikte getirir.</a:t>
            </a:r>
          </a:p>
          <a:p>
            <a:endParaRPr lang="tr-TR" dirty="0"/>
          </a:p>
        </p:txBody>
      </p:sp>
    </p:spTree>
    <p:extLst>
      <p:ext uri="{BB962C8B-B14F-4D97-AF65-F5344CB8AC3E}">
        <p14:creationId xmlns:p14="http://schemas.microsoft.com/office/powerpoint/2010/main" val="873622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21049"/>
          </a:xfrm>
        </p:spPr>
        <p:txBody>
          <a:bodyPr/>
          <a:lstStyle/>
          <a:p>
            <a:r>
              <a:rPr lang="tr-TR" dirty="0"/>
              <a:t>Z kuşağı ile etkili iletişim önerileri</a:t>
            </a:r>
          </a:p>
        </p:txBody>
      </p:sp>
      <p:sp>
        <p:nvSpPr>
          <p:cNvPr id="3" name="İçerik Yer Tutucusu 2"/>
          <p:cNvSpPr>
            <a:spLocks noGrp="1"/>
          </p:cNvSpPr>
          <p:nvPr>
            <p:ph idx="1"/>
          </p:nvPr>
        </p:nvSpPr>
        <p:spPr>
          <a:xfrm>
            <a:off x="1950721" y="1966452"/>
            <a:ext cx="8261873" cy="3756617"/>
          </a:xfrm>
        </p:spPr>
        <p:txBody>
          <a:bodyPr>
            <a:normAutofit/>
          </a:bodyPr>
          <a:lstStyle/>
          <a:p>
            <a:r>
              <a:rPr lang="tr-TR" b="1" dirty="0" smtClean="0">
                <a:solidFill>
                  <a:srgbClr val="00B050"/>
                </a:solidFill>
              </a:rPr>
              <a:t>Basit </a:t>
            </a:r>
            <a:r>
              <a:rPr lang="tr-TR" b="1" dirty="0">
                <a:solidFill>
                  <a:srgbClr val="00B050"/>
                </a:solidFill>
              </a:rPr>
              <a:t>Meseleler &amp; Önemli Konular: </a:t>
            </a:r>
            <a:r>
              <a:rPr lang="tr-TR" dirty="0"/>
              <a:t>Tartışılmasının önemli olduğunu düşündüğünüz konuları </a:t>
            </a:r>
            <a:r>
              <a:rPr lang="tr-TR" dirty="0" smtClean="0"/>
              <a:t>belirleyin.</a:t>
            </a:r>
          </a:p>
          <a:p>
            <a:r>
              <a:rPr lang="tr-TR" b="1" dirty="0" smtClean="0">
                <a:solidFill>
                  <a:srgbClr val="00B050"/>
                </a:solidFill>
              </a:rPr>
              <a:t>Suçlamak </a:t>
            </a:r>
            <a:r>
              <a:rPr lang="tr-TR" b="1" dirty="0">
                <a:solidFill>
                  <a:srgbClr val="00B050"/>
                </a:solidFill>
              </a:rPr>
              <a:t>&amp; Yapıcı Eleştiri Sunmak: </a:t>
            </a:r>
            <a:r>
              <a:rPr lang="tr-TR" dirty="0"/>
              <a:t>Yapıcı eleştiriler sunun. Başarılarını onaylayın ve kutlayın. Yanlış yaptıklarında kendileri bunu anlayacak ve sizin tarafınızdan hatırlatılması gerekmeyecektir.</a:t>
            </a:r>
          </a:p>
          <a:p>
            <a:endParaRPr lang="tr-TR" dirty="0"/>
          </a:p>
        </p:txBody>
      </p:sp>
    </p:spTree>
    <p:extLst>
      <p:ext uri="{BB962C8B-B14F-4D97-AF65-F5344CB8AC3E}">
        <p14:creationId xmlns:p14="http://schemas.microsoft.com/office/powerpoint/2010/main" val="3713889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99707"/>
          </a:xfrm>
        </p:spPr>
        <p:txBody>
          <a:bodyPr/>
          <a:lstStyle/>
          <a:p>
            <a:r>
              <a:rPr lang="tr-TR" dirty="0"/>
              <a:t>Z kuşağı ile etkili iletişim önerileri</a:t>
            </a:r>
          </a:p>
        </p:txBody>
      </p:sp>
      <p:sp>
        <p:nvSpPr>
          <p:cNvPr id="3" name="İçerik Yer Tutucusu 2"/>
          <p:cNvSpPr>
            <a:spLocks noGrp="1"/>
          </p:cNvSpPr>
          <p:nvPr>
            <p:ph idx="1"/>
          </p:nvPr>
        </p:nvSpPr>
        <p:spPr>
          <a:xfrm>
            <a:off x="1950721" y="1917290"/>
            <a:ext cx="8261873" cy="3805779"/>
          </a:xfrm>
        </p:spPr>
        <p:txBody>
          <a:bodyPr/>
          <a:lstStyle/>
          <a:p>
            <a:r>
              <a:rPr lang="tr-TR" b="1" dirty="0" smtClean="0">
                <a:solidFill>
                  <a:srgbClr val="00B050"/>
                </a:solidFill>
              </a:rPr>
              <a:t>Sabit </a:t>
            </a:r>
            <a:r>
              <a:rPr lang="tr-TR" b="1" dirty="0">
                <a:solidFill>
                  <a:srgbClr val="00B050"/>
                </a:solidFill>
              </a:rPr>
              <a:t>Fikirler &amp; Düşünceleri Güncellemek: </a:t>
            </a:r>
            <a:r>
              <a:rPr lang="tr-TR" dirty="0" smtClean="0"/>
              <a:t>Gençlerin hakları, sorumlulukları </a:t>
            </a:r>
            <a:r>
              <a:rPr lang="tr-TR" dirty="0"/>
              <a:t>ve özgürlükleri hakkındaki görüşünüzü </a:t>
            </a:r>
            <a:r>
              <a:rPr lang="tr-TR" dirty="0" smtClean="0"/>
              <a:t>güncelleyin.</a:t>
            </a:r>
          </a:p>
          <a:p>
            <a:r>
              <a:rPr lang="tr-TR" b="1" dirty="0" smtClean="0">
                <a:solidFill>
                  <a:srgbClr val="00B050"/>
                </a:solidFill>
              </a:rPr>
              <a:t>Negatif </a:t>
            </a:r>
            <a:r>
              <a:rPr lang="tr-TR" b="1" dirty="0">
                <a:solidFill>
                  <a:srgbClr val="00B050"/>
                </a:solidFill>
              </a:rPr>
              <a:t>Tutum &amp; Pozitif Tutum: </a:t>
            </a:r>
            <a:r>
              <a:rPr lang="tr-TR" dirty="0"/>
              <a:t>Düşünce, söz, tutum ve </a:t>
            </a:r>
            <a:r>
              <a:rPr lang="tr-TR" dirty="0" smtClean="0"/>
              <a:t>davranış düzeyinde negatiflerinizi </a:t>
            </a:r>
            <a:r>
              <a:rPr lang="tr-TR" dirty="0" err="1" smtClean="0"/>
              <a:t>pozitifleştirin</a:t>
            </a:r>
            <a:r>
              <a:rPr lang="tr-TR" dirty="0" smtClean="0"/>
              <a:t>.</a:t>
            </a:r>
          </a:p>
          <a:p>
            <a:r>
              <a:rPr lang="tr-TR" b="1" dirty="0" smtClean="0">
                <a:solidFill>
                  <a:srgbClr val="00B050"/>
                </a:solidFill>
              </a:rPr>
              <a:t>Kalıplaşmış </a:t>
            </a:r>
            <a:r>
              <a:rPr lang="tr-TR" b="1" dirty="0">
                <a:solidFill>
                  <a:srgbClr val="00B050"/>
                </a:solidFill>
              </a:rPr>
              <a:t>İfadeler &amp; Samimi İfadeler: </a:t>
            </a:r>
            <a:r>
              <a:rPr lang="tr-TR" dirty="0" smtClean="0"/>
              <a:t>Eğitimci yetişkinler </a:t>
            </a:r>
            <a:r>
              <a:rPr lang="tr-TR" dirty="0"/>
              <a:t>olarak, bizler de düşüncelerimizi, duygularımızı ve fikirlerimizi </a:t>
            </a:r>
            <a:r>
              <a:rPr lang="tr-TR" dirty="0" smtClean="0"/>
              <a:t>açık ve samimi </a:t>
            </a:r>
            <a:r>
              <a:rPr lang="tr-TR" dirty="0"/>
              <a:t>olarak gençlere iletmeliyiz.</a:t>
            </a:r>
          </a:p>
          <a:p>
            <a:endParaRPr lang="tr-TR" dirty="0"/>
          </a:p>
        </p:txBody>
      </p:sp>
    </p:spTree>
    <p:extLst>
      <p:ext uri="{BB962C8B-B14F-4D97-AF65-F5344CB8AC3E}">
        <p14:creationId xmlns:p14="http://schemas.microsoft.com/office/powerpoint/2010/main" val="214293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710" y="825910"/>
            <a:ext cx="10019071" cy="5565058"/>
          </a:xfrm>
          <a:prstGeom prst="rect">
            <a:avLst/>
          </a:prstGeom>
        </p:spPr>
      </p:pic>
    </p:spTree>
    <p:extLst>
      <p:ext uri="{BB962C8B-B14F-4D97-AF65-F5344CB8AC3E}">
        <p14:creationId xmlns:p14="http://schemas.microsoft.com/office/powerpoint/2010/main" val="3879844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70211"/>
          </a:xfrm>
        </p:spPr>
        <p:txBody>
          <a:bodyPr/>
          <a:lstStyle/>
          <a:p>
            <a:r>
              <a:rPr lang="tr-TR" dirty="0"/>
              <a:t>Z kuşağı ile etkili iletişim önerileri</a:t>
            </a:r>
          </a:p>
        </p:txBody>
      </p:sp>
      <p:sp>
        <p:nvSpPr>
          <p:cNvPr id="3" name="İçerik Yer Tutucusu 2"/>
          <p:cNvSpPr>
            <a:spLocks noGrp="1"/>
          </p:cNvSpPr>
          <p:nvPr>
            <p:ph idx="1"/>
          </p:nvPr>
        </p:nvSpPr>
        <p:spPr>
          <a:xfrm>
            <a:off x="1950721" y="1887794"/>
            <a:ext cx="8261873" cy="3835275"/>
          </a:xfrm>
        </p:spPr>
        <p:txBody>
          <a:bodyPr>
            <a:normAutofit/>
          </a:bodyPr>
          <a:lstStyle/>
          <a:p>
            <a:r>
              <a:rPr lang="tr-TR" b="1" dirty="0" smtClean="0">
                <a:solidFill>
                  <a:srgbClr val="00B050"/>
                </a:solidFill>
              </a:rPr>
              <a:t>Suçlayıcı </a:t>
            </a:r>
            <a:r>
              <a:rPr lang="tr-TR" b="1" dirty="0">
                <a:solidFill>
                  <a:srgbClr val="00B050"/>
                </a:solidFill>
              </a:rPr>
              <a:t>Dil &amp; Yapıcı Dil: </a:t>
            </a:r>
            <a:r>
              <a:rPr lang="tr-TR" dirty="0"/>
              <a:t>Gençlerle tartışmayın, onları yargılamayın, eleştirmeyin. “Böyle bir hatayı nasıl yaparsın?”, “Arkadaşına karşı çok acımasızsın” gibi suçlayıcı cümleler kurmayın. “….. konusunda ne düşünüyorsun?”, “……….. sebebi ne?” şeklinde konuşmaya cesaretlendirici cümleler </a:t>
            </a:r>
            <a:r>
              <a:rPr lang="tr-TR" dirty="0" smtClean="0"/>
              <a:t>kurun.</a:t>
            </a:r>
          </a:p>
          <a:p>
            <a:r>
              <a:rPr lang="tr-TR" dirty="0" smtClean="0"/>
              <a:t>“</a:t>
            </a:r>
            <a:r>
              <a:rPr lang="tr-TR" dirty="0"/>
              <a:t>Sen çok merhametli birisin. Arkadaşına böyle davranman beni şaşırttı.” diyerek gençlerin şahsına değil, davranışına yönelmek daha doğrudur.</a:t>
            </a:r>
          </a:p>
          <a:p>
            <a:endParaRPr lang="tr-TR" dirty="0"/>
          </a:p>
        </p:txBody>
      </p:sp>
    </p:spTree>
    <p:extLst>
      <p:ext uri="{BB962C8B-B14F-4D97-AF65-F5344CB8AC3E}">
        <p14:creationId xmlns:p14="http://schemas.microsoft.com/office/powerpoint/2010/main" val="153157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Ergenlik dönemi dindarlığı</a:t>
            </a:r>
            <a:endParaRPr lang="tr-TR" dirty="0"/>
          </a:p>
        </p:txBody>
      </p:sp>
      <p:sp>
        <p:nvSpPr>
          <p:cNvPr id="3" name="İçerik Yer Tutucusu 2"/>
          <p:cNvSpPr>
            <a:spLocks noGrp="1"/>
          </p:cNvSpPr>
          <p:nvPr>
            <p:ph idx="1"/>
          </p:nvPr>
        </p:nvSpPr>
        <p:spPr/>
        <p:txBody>
          <a:bodyPr>
            <a:normAutofit fontScale="92500"/>
          </a:bodyPr>
          <a:lstStyle/>
          <a:p>
            <a:r>
              <a:rPr lang="tr-TR" dirty="0">
                <a:solidFill>
                  <a:srgbClr val="00B050"/>
                </a:solidFill>
              </a:rPr>
              <a:t>Uyum ve İstikrar evresi </a:t>
            </a:r>
            <a:r>
              <a:rPr lang="tr-TR" dirty="0"/>
              <a:t>olarak isimlendirilen </a:t>
            </a:r>
            <a:r>
              <a:rPr lang="tr-TR" dirty="0" smtClean="0"/>
              <a:t>evrede</a:t>
            </a:r>
            <a:r>
              <a:rPr lang="tr-TR" dirty="0"/>
              <a:t>, ergenlik döneminde yaşanan varoluşsal sorgulamalar ve taklidi inanç üzerine girişilen eleştirel yaklaşımlar ve bunların bazı içgüdüsel ve olumsuz çevresel faktörlerle birleşmesiyle </a:t>
            </a:r>
            <a:r>
              <a:rPr lang="tr-TR" dirty="0">
                <a:solidFill>
                  <a:srgbClr val="00B050"/>
                </a:solidFill>
              </a:rPr>
              <a:t>genç insan, dinden kopma noktasına gelebilmektedir. </a:t>
            </a:r>
            <a:r>
              <a:rPr lang="tr-TR" b="1" dirty="0">
                <a:solidFill>
                  <a:srgbClr val="FF0000"/>
                </a:solidFill>
              </a:rPr>
              <a:t>Ancak bu sorgulamalardan çevresel destek ile başarıyla çıkılması, bireyin dini inancını daha rafine ve sağlam </a:t>
            </a:r>
            <a:r>
              <a:rPr lang="tr-TR" b="1" dirty="0" smtClean="0">
                <a:solidFill>
                  <a:srgbClr val="FF0000"/>
                </a:solidFill>
              </a:rPr>
              <a:t>temeller </a:t>
            </a:r>
            <a:r>
              <a:rPr lang="tr-TR" b="1" dirty="0">
                <a:solidFill>
                  <a:srgbClr val="FF0000"/>
                </a:solidFill>
              </a:rPr>
              <a:t>üzerine oturtması ile sonuçlanır. </a:t>
            </a:r>
          </a:p>
          <a:p>
            <a:r>
              <a:rPr lang="tr-TR" dirty="0"/>
              <a:t>Bundan sonraki süreç, bireyin dini inancını ciddiye alması ve dini uygulamalara katılım düzeyi ile doğrudan ilişkilidir. </a:t>
            </a:r>
          </a:p>
          <a:p>
            <a:endParaRPr lang="tr-TR" dirty="0"/>
          </a:p>
        </p:txBody>
      </p:sp>
    </p:spTree>
    <p:extLst>
      <p:ext uri="{BB962C8B-B14F-4D97-AF65-F5344CB8AC3E}">
        <p14:creationId xmlns:p14="http://schemas.microsoft.com/office/powerpoint/2010/main" val="3716754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12894"/>
          </a:xfrm>
        </p:spPr>
        <p:txBody>
          <a:bodyPr/>
          <a:lstStyle/>
          <a:p>
            <a:r>
              <a:rPr lang="tr-TR" dirty="0"/>
              <a:t>Z kuşağı ile etkili iletişim önerileri</a:t>
            </a:r>
          </a:p>
        </p:txBody>
      </p:sp>
      <p:sp>
        <p:nvSpPr>
          <p:cNvPr id="3" name="İçerik Yer Tutucusu 2"/>
          <p:cNvSpPr>
            <a:spLocks noGrp="1"/>
          </p:cNvSpPr>
          <p:nvPr>
            <p:ph idx="1"/>
          </p:nvPr>
        </p:nvSpPr>
        <p:spPr>
          <a:xfrm>
            <a:off x="1950721" y="1927123"/>
            <a:ext cx="8261873" cy="3795946"/>
          </a:xfrm>
        </p:spPr>
        <p:txBody>
          <a:bodyPr/>
          <a:lstStyle/>
          <a:p>
            <a:r>
              <a:rPr lang="tr-TR" b="1" dirty="0" smtClean="0">
                <a:solidFill>
                  <a:srgbClr val="00B050"/>
                </a:solidFill>
              </a:rPr>
              <a:t>Emir </a:t>
            </a:r>
            <a:r>
              <a:rPr lang="tr-TR" b="1" dirty="0">
                <a:solidFill>
                  <a:srgbClr val="00B050"/>
                </a:solidFill>
              </a:rPr>
              <a:t>Vermek &amp; Birlikte Karar Almak: </a:t>
            </a:r>
            <a:r>
              <a:rPr lang="tr-TR" dirty="0"/>
              <a:t>Gençlere uymasını istediğiniz kuralları, davranışları belirlerken birlikte karar verme sürecine aktif katılmalarına izin </a:t>
            </a:r>
            <a:r>
              <a:rPr lang="tr-TR" dirty="0" smtClean="0"/>
              <a:t>verin.</a:t>
            </a:r>
            <a:endParaRPr lang="tr-TR" dirty="0"/>
          </a:p>
          <a:p>
            <a:r>
              <a:rPr lang="tr-TR" b="1" dirty="0" smtClean="0">
                <a:solidFill>
                  <a:srgbClr val="00B050"/>
                </a:solidFill>
              </a:rPr>
              <a:t>Pasif </a:t>
            </a:r>
            <a:r>
              <a:rPr lang="tr-TR" b="1" dirty="0">
                <a:solidFill>
                  <a:srgbClr val="00B050"/>
                </a:solidFill>
              </a:rPr>
              <a:t>Öğretim </a:t>
            </a:r>
            <a:r>
              <a:rPr lang="tr-TR" b="1" dirty="0" smtClean="0">
                <a:solidFill>
                  <a:srgbClr val="00B050"/>
                </a:solidFill>
              </a:rPr>
              <a:t>&amp; Aktif </a:t>
            </a:r>
            <a:r>
              <a:rPr lang="tr-TR" b="1" dirty="0">
                <a:solidFill>
                  <a:srgbClr val="00B050"/>
                </a:solidFill>
              </a:rPr>
              <a:t>Öğretim: </a:t>
            </a:r>
            <a:r>
              <a:rPr lang="tr-TR" dirty="0" smtClean="0"/>
              <a:t>Coşku </a:t>
            </a:r>
            <a:r>
              <a:rPr lang="tr-TR" dirty="0"/>
              <a:t>ve tutkuyla öğretin.</a:t>
            </a:r>
          </a:p>
          <a:p>
            <a:r>
              <a:rPr lang="tr-TR" b="1" dirty="0" smtClean="0">
                <a:solidFill>
                  <a:srgbClr val="00B050"/>
                </a:solidFill>
              </a:rPr>
              <a:t>Resmi </a:t>
            </a:r>
            <a:r>
              <a:rPr lang="tr-TR" b="1" dirty="0">
                <a:solidFill>
                  <a:srgbClr val="00B050"/>
                </a:solidFill>
              </a:rPr>
              <a:t>Dil &amp; Samimi Dil: </a:t>
            </a:r>
            <a:r>
              <a:rPr lang="tr-TR" dirty="0" smtClean="0"/>
              <a:t>Derslerinizde mizah da olsun.</a:t>
            </a:r>
            <a:endParaRPr lang="tr-TR" dirty="0"/>
          </a:p>
          <a:p>
            <a:endParaRPr lang="tr-TR" dirty="0"/>
          </a:p>
        </p:txBody>
      </p:sp>
    </p:spTree>
    <p:extLst>
      <p:ext uri="{BB962C8B-B14F-4D97-AF65-F5344CB8AC3E}">
        <p14:creationId xmlns:p14="http://schemas.microsoft.com/office/powerpoint/2010/main" val="1199655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1050546"/>
          </a:xfrm>
        </p:spPr>
        <p:txBody>
          <a:bodyPr/>
          <a:lstStyle/>
          <a:p>
            <a:r>
              <a:rPr lang="tr-TR" dirty="0"/>
              <a:t>Z kuşağı ile etkili iletişim önerileri</a:t>
            </a:r>
          </a:p>
        </p:txBody>
      </p:sp>
      <p:sp>
        <p:nvSpPr>
          <p:cNvPr id="3" name="İçerik Yer Tutucusu 2"/>
          <p:cNvSpPr>
            <a:spLocks noGrp="1"/>
          </p:cNvSpPr>
          <p:nvPr>
            <p:ph idx="1"/>
          </p:nvPr>
        </p:nvSpPr>
        <p:spPr>
          <a:xfrm>
            <a:off x="1950721" y="1868130"/>
            <a:ext cx="8261873" cy="3854939"/>
          </a:xfrm>
        </p:spPr>
        <p:txBody>
          <a:bodyPr>
            <a:normAutofit/>
          </a:bodyPr>
          <a:lstStyle/>
          <a:p>
            <a:r>
              <a:rPr lang="tr-TR" b="1" dirty="0" smtClean="0">
                <a:solidFill>
                  <a:srgbClr val="00B050"/>
                </a:solidFill>
              </a:rPr>
              <a:t>Kelimelere </a:t>
            </a:r>
            <a:r>
              <a:rPr lang="tr-TR" b="1" dirty="0">
                <a:solidFill>
                  <a:srgbClr val="00B050"/>
                </a:solidFill>
              </a:rPr>
              <a:t>Odaklanmak &amp; Mesaja Odaklanmak: </a:t>
            </a:r>
            <a:r>
              <a:rPr lang="tr-TR" dirty="0"/>
              <a:t>Gençlerin söylediklerinden çok aslında ne söylemek istediğine odaklanın. “Okula gitmek istemiyorum, çok sıkılıyorum” gibi basit bir cümlenin altında pek çok neden yatabilir; bir arkadaşıyla yaşadığı tatsızlık, öğretmeninin tutumu, sınavlarda gösterdiği başarısızlık gibi. Böyle bir durumda bu gence okulun öneminden bahsetmeniz etkili olmayacaktır. Sorunun asıl kaynağını belirlemek ve sorunu çözmeye çalışmak </a:t>
            </a:r>
            <a:r>
              <a:rPr lang="tr-TR" dirty="0" smtClean="0"/>
              <a:t>aranızda </a:t>
            </a:r>
            <a:r>
              <a:rPr lang="tr-TR" dirty="0"/>
              <a:t>daha yakın bir ilişki kurmanızı sağlayacaktır.</a:t>
            </a:r>
          </a:p>
          <a:p>
            <a:endParaRPr lang="tr-TR" dirty="0"/>
          </a:p>
        </p:txBody>
      </p:sp>
    </p:spTree>
    <p:extLst>
      <p:ext uri="{BB962C8B-B14F-4D97-AF65-F5344CB8AC3E}">
        <p14:creationId xmlns:p14="http://schemas.microsoft.com/office/powerpoint/2010/main" val="3652732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1030882"/>
          </a:xfrm>
        </p:spPr>
        <p:txBody>
          <a:bodyPr/>
          <a:lstStyle/>
          <a:p>
            <a:r>
              <a:rPr lang="tr-TR" dirty="0"/>
              <a:t>Z kuşağı ile etkili iletişim önerileri</a:t>
            </a:r>
          </a:p>
        </p:txBody>
      </p:sp>
      <p:sp>
        <p:nvSpPr>
          <p:cNvPr id="3" name="İçerik Yer Tutucusu 2"/>
          <p:cNvSpPr>
            <a:spLocks noGrp="1"/>
          </p:cNvSpPr>
          <p:nvPr>
            <p:ph idx="1"/>
          </p:nvPr>
        </p:nvSpPr>
        <p:spPr>
          <a:xfrm>
            <a:off x="1950721" y="2020068"/>
            <a:ext cx="8261873" cy="3703001"/>
          </a:xfrm>
        </p:spPr>
        <p:txBody>
          <a:bodyPr/>
          <a:lstStyle/>
          <a:p>
            <a:r>
              <a:rPr lang="tr-TR" b="1" dirty="0" smtClean="0">
                <a:solidFill>
                  <a:srgbClr val="00B050"/>
                </a:solidFill>
              </a:rPr>
              <a:t>Çocuk </a:t>
            </a:r>
            <a:r>
              <a:rPr lang="tr-TR" b="1" dirty="0">
                <a:solidFill>
                  <a:srgbClr val="00B050"/>
                </a:solidFill>
              </a:rPr>
              <a:t>Gibi Davranmak &amp; Yetişkin Gibi Davranmak: </a:t>
            </a:r>
            <a:r>
              <a:rPr lang="tr-TR" dirty="0"/>
              <a:t>Gençlere saygıyla davranın. Nasıl ki siz ondan öğretmen olarak saygı bekliyorsanız, gençler de sizden bir birey olarak saygı bekliyor. Sizin öğrenciniz olması veya yaşının henüz küçük olması onun sizden farklı bir birey olduğu ve saygıyı hak </a:t>
            </a:r>
            <a:r>
              <a:rPr lang="tr-TR" dirty="0" smtClean="0"/>
              <a:t>ettiği </a:t>
            </a:r>
            <a:r>
              <a:rPr lang="tr-TR" dirty="0"/>
              <a:t>gerçeğini değiştirmez.</a:t>
            </a:r>
          </a:p>
          <a:p>
            <a:endParaRPr lang="tr-TR" dirty="0"/>
          </a:p>
        </p:txBody>
      </p:sp>
    </p:spTree>
    <p:extLst>
      <p:ext uri="{BB962C8B-B14F-4D97-AF65-F5344CB8AC3E}">
        <p14:creationId xmlns:p14="http://schemas.microsoft.com/office/powerpoint/2010/main" val="1979705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 kuşağı ile etkili iletişim önerileri</a:t>
            </a:r>
          </a:p>
        </p:txBody>
      </p:sp>
      <p:sp>
        <p:nvSpPr>
          <p:cNvPr id="3" name="İçerik Yer Tutucusu 2"/>
          <p:cNvSpPr>
            <a:spLocks noGrp="1"/>
          </p:cNvSpPr>
          <p:nvPr>
            <p:ph sz="quarter" idx="13"/>
          </p:nvPr>
        </p:nvSpPr>
        <p:spPr/>
        <p:txBody>
          <a:bodyPr>
            <a:normAutofit/>
          </a:bodyPr>
          <a:lstStyle/>
          <a:p>
            <a:r>
              <a:rPr lang="tr-TR" b="1" dirty="0" smtClean="0">
                <a:solidFill>
                  <a:srgbClr val="00B050"/>
                </a:solidFill>
              </a:rPr>
              <a:t>Okulla </a:t>
            </a:r>
            <a:r>
              <a:rPr lang="tr-TR" b="1" dirty="0">
                <a:solidFill>
                  <a:srgbClr val="00B050"/>
                </a:solidFill>
              </a:rPr>
              <a:t>Sınırlı Kalmak &amp; Okul Dışında da İlgilenmek: </a:t>
            </a:r>
            <a:r>
              <a:rPr lang="tr-TR" dirty="0"/>
              <a:t>Gerektiğinde okul dışına çıkın ve öğrencilerinize özel zaman ayırın.</a:t>
            </a:r>
          </a:p>
          <a:p>
            <a:endParaRPr lang="tr-TR" dirty="0"/>
          </a:p>
        </p:txBody>
      </p:sp>
      <p:pic>
        <p:nvPicPr>
          <p:cNvPr id="4098" name="Picture 2" descr="Gençlerle Kariyer Sohbetleri Projesi” Fatih Fen Lisesi'nde Düzenlendi"/>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18238" y="2121407"/>
            <a:ext cx="4267200" cy="307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37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952223"/>
          </a:xfrm>
        </p:spPr>
        <p:txBody>
          <a:bodyPr/>
          <a:lstStyle/>
          <a:p>
            <a:r>
              <a:rPr lang="tr-TR" dirty="0"/>
              <a:t>Z kuşağı ile etkili iletişim önerileri</a:t>
            </a:r>
          </a:p>
        </p:txBody>
      </p:sp>
      <p:sp>
        <p:nvSpPr>
          <p:cNvPr id="3" name="İçerik Yer Tutucusu 2"/>
          <p:cNvSpPr>
            <a:spLocks noGrp="1"/>
          </p:cNvSpPr>
          <p:nvPr>
            <p:ph idx="1"/>
          </p:nvPr>
        </p:nvSpPr>
        <p:spPr>
          <a:xfrm>
            <a:off x="1950721" y="1769806"/>
            <a:ext cx="8261873" cy="4090219"/>
          </a:xfrm>
        </p:spPr>
        <p:txBody>
          <a:bodyPr>
            <a:normAutofit fontScale="92500" lnSpcReduction="10000"/>
          </a:bodyPr>
          <a:lstStyle/>
          <a:p>
            <a:r>
              <a:rPr lang="tr-TR" b="1" dirty="0" smtClean="0">
                <a:solidFill>
                  <a:srgbClr val="00B050"/>
                </a:solidFill>
              </a:rPr>
              <a:t>Kendini </a:t>
            </a:r>
            <a:r>
              <a:rPr lang="tr-TR" b="1" dirty="0">
                <a:solidFill>
                  <a:srgbClr val="00B050"/>
                </a:solidFill>
              </a:rPr>
              <a:t>Geliştirmek: </a:t>
            </a:r>
            <a:r>
              <a:rPr lang="tr-TR" dirty="0"/>
              <a:t>Günümüz toplumları; bilgiye kolay erişebilen, onu kullanıp üretimine katkı sağlayabilen, analiz, sentez ve değerlendirme yapabilme gücü ile iletişim ve eleştirel düşünme becerilerine sahip olan, araştıran, sorgulayan, yaratıcı, evrensel değerleri özümsemiş </a:t>
            </a:r>
            <a:r>
              <a:rPr lang="tr-TR" dirty="0" smtClean="0"/>
              <a:t>kendini </a:t>
            </a:r>
            <a:r>
              <a:rPr lang="tr-TR" dirty="0"/>
              <a:t>sürekli geliştiren, bağımsız düşünebilen, üretken, yapıcı ve demokratik değerler ile bütünleşmiş bireylere gereksinim duymaktadır. Bu bağlamda, eğitim sistemlerinin bu özellikleri taşıyan insan gücünü yetiştirmesi beklenmektedir. Kuşkusuz, söz konusu niteliklerin </a:t>
            </a:r>
            <a:r>
              <a:rPr lang="tr-TR" dirty="0" smtClean="0"/>
              <a:t>gençlere </a:t>
            </a:r>
            <a:r>
              <a:rPr lang="tr-TR" dirty="0"/>
              <a:t>kazandırılabilmesi için, öncelikle bu özellikleri öğretmen adaylarının ve öğretmenlerin taşıması gerekmektedir.</a:t>
            </a:r>
          </a:p>
          <a:p>
            <a:endParaRPr lang="tr-TR" dirty="0"/>
          </a:p>
        </p:txBody>
      </p:sp>
    </p:spTree>
    <p:extLst>
      <p:ext uri="{BB962C8B-B14F-4D97-AF65-F5344CB8AC3E}">
        <p14:creationId xmlns:p14="http://schemas.microsoft.com/office/powerpoint/2010/main" val="396200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 kuşağı ile etkili iletişim önerileri</a:t>
            </a:r>
          </a:p>
        </p:txBody>
      </p:sp>
      <p:sp>
        <p:nvSpPr>
          <p:cNvPr id="3" name="İçerik Yer Tutucusu 2"/>
          <p:cNvSpPr>
            <a:spLocks noGrp="1"/>
          </p:cNvSpPr>
          <p:nvPr>
            <p:ph sz="quarter" idx="13"/>
          </p:nvPr>
        </p:nvSpPr>
        <p:spPr/>
        <p:txBody>
          <a:bodyPr>
            <a:normAutofit/>
          </a:bodyPr>
          <a:lstStyle/>
          <a:p>
            <a:r>
              <a:rPr lang="tr-TR" b="1" dirty="0" smtClean="0">
                <a:solidFill>
                  <a:srgbClr val="00B050"/>
                </a:solidFill>
              </a:rPr>
              <a:t>İyi </a:t>
            </a:r>
            <a:r>
              <a:rPr lang="tr-TR" b="1" dirty="0">
                <a:solidFill>
                  <a:srgbClr val="00B050"/>
                </a:solidFill>
              </a:rPr>
              <a:t>İletişim Kurmak: </a:t>
            </a:r>
            <a:r>
              <a:rPr lang="tr-TR" dirty="0"/>
              <a:t>A</a:t>
            </a:r>
            <a:r>
              <a:rPr lang="tr-TR" dirty="0" smtClean="0"/>
              <a:t>raştırmalar </a:t>
            </a:r>
            <a:r>
              <a:rPr lang="tr-TR" dirty="0"/>
              <a:t>öğrenci başarısının, öğretmenin sınıf içindeki iletişim becerisiyle doğrudan ilişkili olduğunu ortaya koymaktadır.</a:t>
            </a:r>
          </a:p>
          <a:p>
            <a:endParaRPr lang="tr-TR" dirty="0"/>
          </a:p>
        </p:txBody>
      </p:sp>
      <p:pic>
        <p:nvPicPr>
          <p:cNvPr id="5122" name="Picture 2" descr="Dead Poets Society"/>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086168" y="2121407"/>
            <a:ext cx="4399270" cy="322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676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804739"/>
          </a:xfrm>
        </p:spPr>
        <p:txBody>
          <a:bodyPr/>
          <a:lstStyle/>
          <a:p>
            <a:r>
              <a:rPr lang="tr-TR" dirty="0"/>
              <a:t>Z kuşağı ile etkili iletişim önerileri</a:t>
            </a:r>
          </a:p>
        </p:txBody>
      </p:sp>
      <p:sp>
        <p:nvSpPr>
          <p:cNvPr id="3" name="İçerik Yer Tutucusu 2"/>
          <p:cNvSpPr>
            <a:spLocks noGrp="1"/>
          </p:cNvSpPr>
          <p:nvPr>
            <p:ph idx="1"/>
          </p:nvPr>
        </p:nvSpPr>
        <p:spPr>
          <a:xfrm>
            <a:off x="1460031" y="1720646"/>
            <a:ext cx="9286993" cy="4188541"/>
          </a:xfrm>
        </p:spPr>
        <p:txBody>
          <a:bodyPr>
            <a:normAutofit fontScale="92500"/>
          </a:bodyPr>
          <a:lstStyle/>
          <a:p>
            <a:r>
              <a:rPr lang="tr-TR" b="1" dirty="0" smtClean="0">
                <a:solidFill>
                  <a:srgbClr val="00B050"/>
                </a:solidFill>
              </a:rPr>
              <a:t>Demokratik </a:t>
            </a:r>
            <a:r>
              <a:rPr lang="tr-TR" b="1" dirty="0">
                <a:solidFill>
                  <a:srgbClr val="00B050"/>
                </a:solidFill>
              </a:rPr>
              <a:t>Tutum ve </a:t>
            </a:r>
            <a:r>
              <a:rPr lang="tr-TR" b="1" dirty="0" smtClean="0">
                <a:solidFill>
                  <a:srgbClr val="00B050"/>
                </a:solidFill>
              </a:rPr>
              <a:t>Davranışlar: </a:t>
            </a:r>
            <a:r>
              <a:rPr lang="tr-TR" dirty="0"/>
              <a:t>Bugünün toplumu, değerlere körü körüne bağlı bireyleri değil, kritik ve analitik düşünebilen, yaratıcı, karşılaştığı değişik problemleri çözebilen bireyleri gerektirmektedir. Bu bağlamda problem çözme, </a:t>
            </a:r>
            <a:r>
              <a:rPr lang="tr-TR" dirty="0" smtClean="0"/>
              <a:t>demokratik </a:t>
            </a:r>
            <a:r>
              <a:rPr lang="tr-TR" dirty="0"/>
              <a:t>tavır ve tutum geliştirme, eleştirel düşünme, karar verme, sorgulama ve yansıtıcı düşünme gibi </a:t>
            </a:r>
            <a:r>
              <a:rPr lang="tr-TR" dirty="0" smtClean="0"/>
              <a:t>becerilerin geliştirilmesi önemlidir. </a:t>
            </a:r>
            <a:r>
              <a:rPr lang="tr-TR" dirty="0"/>
              <a:t>Problem yaratan değil, problem çözebilen bir gençlik yetiştirebilmek için bu yöntemin </a:t>
            </a:r>
            <a:r>
              <a:rPr lang="tr-TR" dirty="0" smtClean="0"/>
              <a:t>öğretmenler tarafından bilinmesi </a:t>
            </a:r>
            <a:r>
              <a:rPr lang="tr-TR" dirty="0"/>
              <a:t>ve etkili bir şekilde kullanılması gerekir. </a:t>
            </a:r>
            <a:r>
              <a:rPr lang="tr-TR" dirty="0" smtClean="0"/>
              <a:t>Öğretmenler, </a:t>
            </a:r>
            <a:r>
              <a:rPr lang="tr-TR" dirty="0" err="1"/>
              <a:t>yapılandırmacı</a:t>
            </a:r>
            <a:r>
              <a:rPr lang="tr-TR" dirty="0"/>
              <a:t> bir yaklaşımla öğrencilerin farklı yaş dilimlerine göre düşünme ve problem çözme aşama ve stillerini göz önüne alarak, belirli bir problem çözümünü empoze etmek yerine, öğrencinin problem çözme becerisinin gelişmesini desteklemelidir.</a:t>
            </a:r>
          </a:p>
          <a:p>
            <a:endParaRPr lang="tr-TR" dirty="0"/>
          </a:p>
        </p:txBody>
      </p:sp>
    </p:spTree>
    <p:extLst>
      <p:ext uri="{BB962C8B-B14F-4D97-AF65-F5344CB8AC3E}">
        <p14:creationId xmlns:p14="http://schemas.microsoft.com/office/powerpoint/2010/main" val="1491805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117120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686752"/>
          </a:xfrm>
        </p:spPr>
        <p:txBody>
          <a:bodyPr>
            <a:normAutofit fontScale="90000"/>
          </a:bodyPr>
          <a:lstStyle/>
          <a:p>
            <a:r>
              <a:rPr lang="tr-TR" dirty="0"/>
              <a:t>Z kuşağı ile etkili iletişim önerileri</a:t>
            </a:r>
          </a:p>
        </p:txBody>
      </p:sp>
      <p:sp>
        <p:nvSpPr>
          <p:cNvPr id="3" name="İçerik Yer Tutucusu 2"/>
          <p:cNvSpPr>
            <a:spLocks noGrp="1"/>
          </p:cNvSpPr>
          <p:nvPr>
            <p:ph idx="1"/>
          </p:nvPr>
        </p:nvSpPr>
        <p:spPr>
          <a:xfrm>
            <a:off x="1950721" y="1671484"/>
            <a:ext cx="8261873" cy="4051585"/>
          </a:xfrm>
        </p:spPr>
        <p:txBody>
          <a:bodyPr>
            <a:normAutofit lnSpcReduction="10000"/>
          </a:bodyPr>
          <a:lstStyle/>
          <a:p>
            <a:r>
              <a:rPr lang="tr-TR" b="1" dirty="0" smtClean="0">
                <a:solidFill>
                  <a:srgbClr val="00B050"/>
                </a:solidFill>
              </a:rPr>
              <a:t>Çelişkili </a:t>
            </a:r>
            <a:r>
              <a:rPr lang="tr-TR" b="1" dirty="0">
                <a:solidFill>
                  <a:srgbClr val="00B050"/>
                </a:solidFill>
              </a:rPr>
              <a:t>İfadeler &amp; Net İfadeler: </a:t>
            </a:r>
            <a:r>
              <a:rPr lang="tr-TR" dirty="0"/>
              <a:t>Gençlik döneminde </a:t>
            </a:r>
            <a:r>
              <a:rPr lang="tr-TR" dirty="0" smtClean="0"/>
              <a:t>bireyden yetişkin statüler edinmesi, buna uygun roller sergilemesi beklenmektedir</a:t>
            </a:r>
            <a:r>
              <a:rPr lang="tr-TR" dirty="0"/>
              <a:t>. </a:t>
            </a:r>
            <a:r>
              <a:rPr lang="tr-TR" dirty="0" smtClean="0"/>
              <a:t>Bu çerçevede birçok sorumluluk </a:t>
            </a:r>
            <a:r>
              <a:rPr lang="tr-TR" dirty="0"/>
              <a:t>üstlenmesi ve birçok problemi de çözmesi gerekmektedir. Bu kimlik krizi yaşanırken öğretmenlerin bazen </a:t>
            </a:r>
            <a:r>
              <a:rPr lang="tr-TR" b="1" dirty="0">
                <a:solidFill>
                  <a:srgbClr val="00B050"/>
                </a:solidFill>
              </a:rPr>
              <a:t>“Sen daha çocuksun, bu konuda fikrini sormadık”</a:t>
            </a:r>
            <a:r>
              <a:rPr lang="tr-TR" dirty="0"/>
              <a:t>, bazen de </a:t>
            </a:r>
            <a:r>
              <a:rPr lang="tr-TR" b="1" dirty="0">
                <a:solidFill>
                  <a:srgbClr val="00B050"/>
                </a:solidFill>
              </a:rPr>
              <a:t>“Kocaman insansın sorumluluklarını yerine getir" </a:t>
            </a:r>
            <a:r>
              <a:rPr lang="tr-TR" dirty="0"/>
              <a:t>gibi çelişkili yaklaşımları gencin </a:t>
            </a:r>
            <a:r>
              <a:rPr lang="tr-TR" dirty="0" smtClean="0"/>
              <a:t>bu süreçte işini </a:t>
            </a:r>
            <a:r>
              <a:rPr lang="tr-TR" dirty="0"/>
              <a:t>zorlaştırmaktadır. Bu nedenle öğretmenlerin sabırlı olmaları ve </a:t>
            </a:r>
            <a:r>
              <a:rPr lang="tr-TR" dirty="0" smtClean="0"/>
              <a:t>onlara </a:t>
            </a:r>
            <a:r>
              <a:rPr lang="tr-TR" dirty="0"/>
              <a:t>bir birey </a:t>
            </a:r>
            <a:r>
              <a:rPr lang="tr-TR" dirty="0" smtClean="0"/>
              <a:t>gibi </a:t>
            </a:r>
            <a:r>
              <a:rPr lang="tr-TR" dirty="0"/>
              <a:t>davranmaları gerekmektedir.</a:t>
            </a:r>
          </a:p>
          <a:p>
            <a:endParaRPr lang="tr-TR" dirty="0"/>
          </a:p>
        </p:txBody>
      </p:sp>
    </p:spTree>
    <p:extLst>
      <p:ext uri="{BB962C8B-B14F-4D97-AF65-F5344CB8AC3E}">
        <p14:creationId xmlns:p14="http://schemas.microsoft.com/office/powerpoint/2010/main" val="930484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11217"/>
          </a:xfrm>
        </p:spPr>
        <p:txBody>
          <a:bodyPr/>
          <a:lstStyle/>
          <a:p>
            <a:r>
              <a:rPr lang="tr-TR" dirty="0"/>
              <a:t>Z kuşağı ile etkili iletişim önerileri</a:t>
            </a:r>
          </a:p>
        </p:txBody>
      </p:sp>
      <p:sp>
        <p:nvSpPr>
          <p:cNvPr id="3" name="İçerik Yer Tutucusu 2"/>
          <p:cNvSpPr>
            <a:spLocks noGrp="1"/>
          </p:cNvSpPr>
          <p:nvPr>
            <p:ph idx="1"/>
          </p:nvPr>
        </p:nvSpPr>
        <p:spPr>
          <a:xfrm>
            <a:off x="1950721" y="1936955"/>
            <a:ext cx="8261873" cy="3786114"/>
          </a:xfrm>
        </p:spPr>
        <p:txBody>
          <a:bodyPr/>
          <a:lstStyle/>
          <a:p>
            <a:r>
              <a:rPr lang="tr-TR" b="1" dirty="0" smtClean="0">
                <a:solidFill>
                  <a:srgbClr val="00B050"/>
                </a:solidFill>
              </a:rPr>
              <a:t>Fevri Davranmak </a:t>
            </a:r>
            <a:r>
              <a:rPr lang="tr-TR" b="1" dirty="0">
                <a:solidFill>
                  <a:srgbClr val="00B050"/>
                </a:solidFill>
              </a:rPr>
              <a:t>&amp; Sabırlı </a:t>
            </a:r>
            <a:r>
              <a:rPr lang="tr-TR" b="1" dirty="0" smtClean="0">
                <a:solidFill>
                  <a:srgbClr val="00B050"/>
                </a:solidFill>
              </a:rPr>
              <a:t>Olmak: </a:t>
            </a:r>
            <a:r>
              <a:rPr lang="tr-TR" dirty="0"/>
              <a:t>Bir yandan bağımsız olma isteği, diğer yandan ailenin desteğine duyulan ihtiyaç, bir yandan yalnız kalma isteği, diğer yandan bir grup içinde olma isteği, toplumsal sorunlarla yakından ilgilenirken topluma isyan etme arzusu gibi duygusal kararsızlıklar gençlerin öfkeli </a:t>
            </a:r>
            <a:r>
              <a:rPr lang="tr-TR" dirty="0" smtClean="0"/>
              <a:t>tavır ve davranışlar sergilemesine </a:t>
            </a:r>
            <a:r>
              <a:rPr lang="tr-TR" dirty="0"/>
              <a:t>yol açabilmektedir. </a:t>
            </a:r>
            <a:r>
              <a:rPr lang="tr-TR" dirty="0" smtClean="0"/>
              <a:t>Bu nedenle, biz öğretmenlerin </a:t>
            </a:r>
            <a:r>
              <a:rPr lang="tr-TR" dirty="0"/>
              <a:t>gençlerde gözlemledikleri öfkenin normal bir gelişim dönemi özelliği olduğunu kabul etmeleri gerekmektedir.</a:t>
            </a:r>
          </a:p>
          <a:p>
            <a:endParaRPr lang="tr-TR" dirty="0"/>
          </a:p>
        </p:txBody>
      </p:sp>
    </p:spTree>
    <p:extLst>
      <p:ext uri="{BB962C8B-B14F-4D97-AF65-F5344CB8AC3E}">
        <p14:creationId xmlns:p14="http://schemas.microsoft.com/office/powerpoint/2010/main" val="145616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60031" y="734096"/>
            <a:ext cx="9286993" cy="1004552"/>
          </a:xfrm>
        </p:spPr>
        <p:txBody>
          <a:bodyPr>
            <a:normAutofit fontScale="90000"/>
          </a:bodyPr>
          <a:lstStyle/>
          <a:p>
            <a:r>
              <a:rPr lang="tr-TR" dirty="0" smtClean="0"/>
              <a:t/>
            </a:r>
            <a:br>
              <a:rPr lang="tr-TR" dirty="0" smtClean="0"/>
            </a:br>
            <a:r>
              <a:rPr lang="tr-TR" dirty="0" smtClean="0"/>
              <a:t>Ergenlik ve gençlik </a:t>
            </a:r>
            <a:r>
              <a:rPr lang="tr-TR" dirty="0" smtClean="0"/>
              <a:t>nedir</a:t>
            </a:r>
            <a:r>
              <a:rPr lang="tr-TR" dirty="0" smtClean="0"/>
              <a:t>?</a:t>
            </a:r>
            <a:r>
              <a:rPr lang="tr-TR" dirty="0"/>
              <a:t/>
            </a:r>
            <a:br>
              <a:rPr lang="tr-TR" dirty="0"/>
            </a:br>
            <a:endParaRPr lang="tr-TR" dirty="0"/>
          </a:p>
        </p:txBody>
      </p:sp>
      <p:sp>
        <p:nvSpPr>
          <p:cNvPr id="3" name="İçerik Yer Tutucusu 2"/>
          <p:cNvSpPr>
            <a:spLocks noGrp="1"/>
          </p:cNvSpPr>
          <p:nvPr>
            <p:ph idx="1"/>
          </p:nvPr>
        </p:nvSpPr>
        <p:spPr>
          <a:xfrm>
            <a:off x="1950721" y="1906073"/>
            <a:ext cx="8261873" cy="3816996"/>
          </a:xfrm>
        </p:spPr>
        <p:txBody>
          <a:bodyPr>
            <a:normAutofit/>
          </a:bodyPr>
          <a:lstStyle/>
          <a:p>
            <a:r>
              <a:rPr lang="tr-TR" dirty="0" smtClean="0"/>
              <a:t>Biyolojik</a:t>
            </a:r>
          </a:p>
          <a:p>
            <a:r>
              <a:rPr lang="tr-TR" dirty="0" smtClean="0"/>
              <a:t>Psikolojik</a:t>
            </a:r>
          </a:p>
          <a:p>
            <a:r>
              <a:rPr lang="tr-TR" dirty="0" smtClean="0"/>
              <a:t>Toplumsal</a:t>
            </a:r>
          </a:p>
          <a:p>
            <a:r>
              <a:rPr lang="tr-TR" dirty="0"/>
              <a:t>K</a:t>
            </a:r>
            <a:r>
              <a:rPr lang="tr-TR" dirty="0" smtClean="0"/>
              <a:t>ültürel </a:t>
            </a:r>
            <a:r>
              <a:rPr lang="tr-TR" dirty="0"/>
              <a:t>anlamlarla yüklü olan sosyolojik bir olgudur. </a:t>
            </a:r>
          </a:p>
        </p:txBody>
      </p:sp>
    </p:spTree>
    <p:extLst>
      <p:ext uri="{BB962C8B-B14F-4D97-AF65-F5344CB8AC3E}">
        <p14:creationId xmlns:p14="http://schemas.microsoft.com/office/powerpoint/2010/main" val="24219465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15845" y="816077"/>
            <a:ext cx="9399639" cy="5191433"/>
          </a:xfrm>
          <a:prstGeom prst="rect">
            <a:avLst/>
          </a:prstGeom>
        </p:spPr>
      </p:pic>
    </p:spTree>
    <p:extLst>
      <p:ext uri="{BB962C8B-B14F-4D97-AF65-F5344CB8AC3E}">
        <p14:creationId xmlns:p14="http://schemas.microsoft.com/office/powerpoint/2010/main" val="3050634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952223"/>
          </a:xfrm>
        </p:spPr>
        <p:txBody>
          <a:bodyPr/>
          <a:lstStyle/>
          <a:p>
            <a:r>
              <a:rPr lang="tr-TR" dirty="0"/>
              <a:t>Z kuşağı ile etkili iletişim önerileri</a:t>
            </a:r>
          </a:p>
        </p:txBody>
      </p:sp>
      <p:sp>
        <p:nvSpPr>
          <p:cNvPr id="3" name="İçerik Yer Tutucusu 2"/>
          <p:cNvSpPr>
            <a:spLocks noGrp="1"/>
          </p:cNvSpPr>
          <p:nvPr>
            <p:ph idx="1"/>
          </p:nvPr>
        </p:nvSpPr>
        <p:spPr>
          <a:xfrm>
            <a:off x="1950721" y="1917290"/>
            <a:ext cx="8261873" cy="3805779"/>
          </a:xfrm>
        </p:spPr>
        <p:txBody>
          <a:bodyPr>
            <a:normAutofit/>
          </a:bodyPr>
          <a:lstStyle/>
          <a:p>
            <a:r>
              <a:rPr lang="tr-TR" b="1" dirty="0" smtClean="0">
                <a:solidFill>
                  <a:srgbClr val="00B050"/>
                </a:solidFill>
              </a:rPr>
              <a:t>Sorumluluk </a:t>
            </a:r>
            <a:r>
              <a:rPr lang="tr-TR" b="1" dirty="0">
                <a:solidFill>
                  <a:srgbClr val="00B050"/>
                </a:solidFill>
              </a:rPr>
              <a:t>Verme ve Güvenme: </a:t>
            </a:r>
            <a:r>
              <a:rPr lang="tr-TR" dirty="0"/>
              <a:t>Gençlerin sorumluluklarını bilen bireyler olmalarının yolu onlara sorumluluklar vermek ve </a:t>
            </a:r>
            <a:r>
              <a:rPr lang="tr-TR" dirty="0" smtClean="0"/>
              <a:t>güvenmektir</a:t>
            </a:r>
            <a:r>
              <a:rPr lang="tr-TR" dirty="0"/>
              <a:t>. Dürüst bireyler olabilmeleri için öncelikle anne-babaların ve öğretmenlerin dürüst davranmaları gerekmektedir.</a:t>
            </a:r>
          </a:p>
          <a:p>
            <a:endParaRPr lang="tr-TR" dirty="0"/>
          </a:p>
        </p:txBody>
      </p:sp>
    </p:spTree>
    <p:extLst>
      <p:ext uri="{BB962C8B-B14F-4D97-AF65-F5344CB8AC3E}">
        <p14:creationId xmlns:p14="http://schemas.microsoft.com/office/powerpoint/2010/main" val="2735476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71888"/>
          </a:xfrm>
        </p:spPr>
        <p:txBody>
          <a:bodyPr/>
          <a:lstStyle/>
          <a:p>
            <a:r>
              <a:rPr lang="tr-TR" dirty="0"/>
              <a:t>Z kuşağı ile etkili iletişim önerileri</a:t>
            </a:r>
          </a:p>
        </p:txBody>
      </p:sp>
      <p:sp>
        <p:nvSpPr>
          <p:cNvPr id="3" name="İçerik Yer Tutucusu 2"/>
          <p:cNvSpPr>
            <a:spLocks noGrp="1"/>
          </p:cNvSpPr>
          <p:nvPr>
            <p:ph idx="1"/>
          </p:nvPr>
        </p:nvSpPr>
        <p:spPr>
          <a:xfrm>
            <a:off x="1950721" y="1917290"/>
            <a:ext cx="8261873" cy="3805779"/>
          </a:xfrm>
        </p:spPr>
        <p:txBody>
          <a:bodyPr/>
          <a:lstStyle/>
          <a:p>
            <a:r>
              <a:rPr lang="tr-TR" b="1" dirty="0" smtClean="0">
                <a:solidFill>
                  <a:srgbClr val="00B050"/>
                </a:solidFill>
              </a:rPr>
              <a:t>Olumsuzluklara </a:t>
            </a:r>
            <a:r>
              <a:rPr lang="tr-TR" b="1" dirty="0">
                <a:solidFill>
                  <a:srgbClr val="00B050"/>
                </a:solidFill>
              </a:rPr>
              <a:t>Odaklanmak &amp; Olumlu Yanları Öne Çıkarmak: </a:t>
            </a:r>
            <a:r>
              <a:rPr lang="tr-TR" dirty="0"/>
              <a:t>Gençlerin güçlü yanları ve olumlu özellikleri üzerinde odaklanmak gerekmektedir. Dağınıklık, sorumsuzluk vb. gibi olumsuz davranışları sürekli hatırlatmak, o davranışı ortadan </a:t>
            </a:r>
            <a:r>
              <a:rPr lang="tr-TR" dirty="0" smtClean="0"/>
              <a:t>kaldırmamakta; aksine daha </a:t>
            </a:r>
            <a:r>
              <a:rPr lang="tr-TR" dirty="0"/>
              <a:t>da yerleşmesine </a:t>
            </a:r>
            <a:r>
              <a:rPr lang="tr-TR" dirty="0" smtClean="0"/>
              <a:t>katkıda bulunmaktadır. </a:t>
            </a:r>
            <a:r>
              <a:rPr lang="tr-TR" dirty="0"/>
              <a:t>Olumlu özellikler üzerinde </a:t>
            </a:r>
            <a:r>
              <a:rPr lang="tr-TR" dirty="0" smtClean="0"/>
              <a:t>yoğunlaşmak, bu özelliklerin </a:t>
            </a:r>
            <a:r>
              <a:rPr lang="tr-TR" dirty="0"/>
              <a:t>güçlenmesini ve gelişmesini </a:t>
            </a:r>
            <a:r>
              <a:rPr lang="tr-TR" dirty="0" smtClean="0"/>
              <a:t>sağlayacaktır.</a:t>
            </a:r>
            <a:endParaRPr lang="tr-TR" dirty="0"/>
          </a:p>
          <a:p>
            <a:endParaRPr lang="tr-TR" dirty="0"/>
          </a:p>
        </p:txBody>
      </p:sp>
    </p:spTree>
    <p:extLst>
      <p:ext uri="{BB962C8B-B14F-4D97-AF65-F5344CB8AC3E}">
        <p14:creationId xmlns:p14="http://schemas.microsoft.com/office/powerpoint/2010/main" val="1968650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544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460031" y="817584"/>
            <a:ext cx="9286993" cy="1062732"/>
          </a:xfrm>
        </p:spPr>
        <p:txBody>
          <a:bodyPr/>
          <a:lstStyle/>
          <a:p>
            <a:r>
              <a:rPr lang="tr-TR" dirty="0" smtClean="0"/>
              <a:t>Gençlik Dönemi Özellikleri</a:t>
            </a:r>
            <a:endParaRPr lang="tr-TR" dirty="0"/>
          </a:p>
        </p:txBody>
      </p:sp>
      <p:sp>
        <p:nvSpPr>
          <p:cNvPr id="5" name="İçerik Yer Tutucusu 4"/>
          <p:cNvSpPr>
            <a:spLocks noGrp="1"/>
          </p:cNvSpPr>
          <p:nvPr>
            <p:ph sz="quarter" idx="13"/>
          </p:nvPr>
        </p:nvSpPr>
        <p:spPr>
          <a:xfrm>
            <a:off x="1731264" y="2047742"/>
            <a:ext cx="4267200" cy="3799266"/>
          </a:xfrm>
        </p:spPr>
        <p:txBody>
          <a:bodyPr>
            <a:normAutofit fontScale="85000" lnSpcReduction="10000"/>
          </a:bodyPr>
          <a:lstStyle/>
          <a:p>
            <a:r>
              <a:rPr lang="tr-TR" dirty="0"/>
              <a:t>Bilişsel gelişimde hızlanma,</a:t>
            </a:r>
          </a:p>
          <a:p>
            <a:r>
              <a:rPr lang="tr-TR" dirty="0" err="1" smtClean="0"/>
              <a:t>Dürtüsel</a:t>
            </a:r>
            <a:r>
              <a:rPr lang="tr-TR" dirty="0" smtClean="0"/>
              <a:t> </a:t>
            </a:r>
            <a:r>
              <a:rPr lang="tr-TR" dirty="0"/>
              <a:t>gereksinimler ve duygu yoğunluğunda artma,</a:t>
            </a:r>
          </a:p>
          <a:p>
            <a:r>
              <a:rPr lang="tr-TR" dirty="0" smtClean="0"/>
              <a:t>Meslek </a:t>
            </a:r>
            <a:r>
              <a:rPr lang="tr-TR" dirty="0"/>
              <a:t>seçimi,</a:t>
            </a:r>
          </a:p>
          <a:p>
            <a:r>
              <a:rPr lang="tr-TR" dirty="0" smtClean="0"/>
              <a:t>Akademik </a:t>
            </a:r>
            <a:r>
              <a:rPr lang="tr-TR" dirty="0"/>
              <a:t>gereklilikleri gerçekleştirme,</a:t>
            </a:r>
          </a:p>
          <a:p>
            <a:r>
              <a:rPr lang="tr-TR" dirty="0" smtClean="0"/>
              <a:t>Yetişkin </a:t>
            </a:r>
            <a:r>
              <a:rPr lang="tr-TR" dirty="0"/>
              <a:t>rollerine hazırlanma,</a:t>
            </a:r>
          </a:p>
          <a:p>
            <a:r>
              <a:rPr lang="tr-TR" dirty="0" smtClean="0"/>
              <a:t>Karşı </a:t>
            </a:r>
            <a:r>
              <a:rPr lang="tr-TR" dirty="0"/>
              <a:t>cinsle ilişkilerin düzenlenmesi,</a:t>
            </a:r>
          </a:p>
          <a:p>
            <a:r>
              <a:rPr lang="tr-TR" dirty="0" smtClean="0"/>
              <a:t>Ayrılma </a:t>
            </a:r>
            <a:r>
              <a:rPr lang="tr-TR" dirty="0"/>
              <a:t>bireyleşme süreci ve kimlik duygusunun kazanılmasına ilişkin yaşantılar</a:t>
            </a:r>
          </a:p>
          <a:p>
            <a:endParaRPr lang="tr-TR"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18238" y="1983346"/>
            <a:ext cx="4267200" cy="374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47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830" y="746973"/>
            <a:ext cx="6156715" cy="5389807"/>
          </a:xfrm>
          <a:prstGeom prst="rect">
            <a:avLst/>
          </a:prstGeom>
        </p:spPr>
      </p:pic>
    </p:spTree>
    <p:extLst>
      <p:ext uri="{BB962C8B-B14F-4D97-AF65-F5344CB8AC3E}">
        <p14:creationId xmlns:p14="http://schemas.microsoft.com/office/powerpoint/2010/main" val="296335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60031" y="817583"/>
            <a:ext cx="9286993" cy="1152885"/>
          </a:xfrm>
        </p:spPr>
        <p:txBody>
          <a:bodyPr>
            <a:normAutofit fontScale="90000"/>
          </a:bodyPr>
          <a:lstStyle/>
          <a:p>
            <a:r>
              <a:rPr lang="tr-TR" dirty="0" smtClean="0"/>
              <a:t>Toplumsal Değişimlere </a:t>
            </a:r>
            <a:r>
              <a:rPr lang="tr-TR" dirty="0"/>
              <a:t>Bağlı </a:t>
            </a:r>
            <a:r>
              <a:rPr lang="tr-TR" dirty="0" smtClean="0"/>
              <a:t>Durumlar</a:t>
            </a:r>
            <a:endParaRPr lang="tr-TR" dirty="0"/>
          </a:p>
        </p:txBody>
      </p:sp>
      <p:sp>
        <p:nvSpPr>
          <p:cNvPr id="7" name="İçerik Yer Tutucusu 6"/>
          <p:cNvSpPr>
            <a:spLocks noGrp="1"/>
          </p:cNvSpPr>
          <p:nvPr>
            <p:ph sz="quarter" idx="13"/>
          </p:nvPr>
        </p:nvSpPr>
        <p:spPr/>
        <p:txBody>
          <a:bodyPr/>
          <a:lstStyle/>
          <a:p>
            <a:r>
              <a:rPr lang="tr-TR" dirty="0"/>
              <a:t>Aile değerleri ile toplum değerleri </a:t>
            </a:r>
            <a:r>
              <a:rPr lang="tr-TR" dirty="0" smtClean="0"/>
              <a:t>arasındaki mesafenin artması</a:t>
            </a:r>
          </a:p>
          <a:p>
            <a:r>
              <a:rPr lang="tr-TR" dirty="0"/>
              <a:t>Toplumun sosyal ve kültürel dokusu gençten beklenen davranış </a:t>
            </a:r>
            <a:r>
              <a:rPr lang="tr-TR" dirty="0" smtClean="0"/>
              <a:t>ölçütlerini etkiler</a:t>
            </a:r>
            <a:endParaRPr lang="tr-TR" dirty="0"/>
          </a:p>
        </p:txBody>
      </p:sp>
      <p:sp>
        <p:nvSpPr>
          <p:cNvPr id="8" name="İçerik Yer Tutucusu 7"/>
          <p:cNvSpPr>
            <a:spLocks noGrp="1"/>
          </p:cNvSpPr>
          <p:nvPr>
            <p:ph sz="quarter" idx="14"/>
          </p:nvPr>
        </p:nvSpPr>
        <p:spPr>
          <a:xfrm>
            <a:off x="6217920" y="2119313"/>
            <a:ext cx="4267200" cy="3341329"/>
          </a:xfrm>
        </p:spPr>
        <p:txBody>
          <a:bodyPr/>
          <a:lstStyle/>
          <a:p>
            <a:r>
              <a:rPr lang="tr-TR" dirty="0"/>
              <a:t>Toplumsal kurumların </a:t>
            </a:r>
            <a:r>
              <a:rPr lang="tr-TR" dirty="0" smtClean="0"/>
              <a:t>birbirleri ile </a:t>
            </a:r>
            <a:r>
              <a:rPr lang="tr-TR" dirty="0"/>
              <a:t>olan </a:t>
            </a:r>
            <a:r>
              <a:rPr lang="tr-TR" dirty="0" smtClean="0"/>
              <a:t>ilişkileri</a:t>
            </a:r>
          </a:p>
          <a:p>
            <a:r>
              <a:rPr lang="tr-TR" dirty="0" smtClean="0"/>
              <a:t>Gençlere </a:t>
            </a:r>
            <a:r>
              <a:rPr lang="tr-TR" dirty="0"/>
              <a:t>sunulan ilerleme ve eğitim imkânları ve bu imkânları sağlayan açık </a:t>
            </a:r>
            <a:r>
              <a:rPr lang="tr-TR" dirty="0" smtClean="0"/>
              <a:t>kapılar…</a:t>
            </a:r>
            <a:endParaRPr lang="tr-TR" dirty="0"/>
          </a:p>
        </p:txBody>
      </p:sp>
    </p:spTree>
    <p:extLst>
      <p:ext uri="{BB962C8B-B14F-4D97-AF65-F5344CB8AC3E}">
        <p14:creationId xmlns:p14="http://schemas.microsoft.com/office/powerpoint/2010/main" val="8235990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622</TotalTime>
  <Words>2803</Words>
  <Application>Microsoft Office PowerPoint</Application>
  <PresentationFormat>Geniş ekran</PresentationFormat>
  <Paragraphs>211</Paragraphs>
  <Slides>63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63</vt:i4>
      </vt:variant>
    </vt:vector>
  </HeadingPairs>
  <TitlesOfParts>
    <vt:vector size="70" baseType="lpstr">
      <vt:lpstr>Brush Script MT</vt:lpstr>
      <vt:lpstr>Calibri</vt:lpstr>
      <vt:lpstr>Constantia</vt:lpstr>
      <vt:lpstr>Franklin Gothic Book</vt:lpstr>
      <vt:lpstr>Rage Italic</vt:lpstr>
      <vt:lpstr>Times New Roman</vt:lpstr>
      <vt:lpstr>Raptiye</vt:lpstr>
      <vt:lpstr>Gelişim Basamaklarına Göre Çocuklara ve Gençlere Nasıl Bir Din Eğitimi Verelim?</vt:lpstr>
      <vt:lpstr>Sunum İçeriği</vt:lpstr>
      <vt:lpstr>Çocukluk dönemi dindarlığı</vt:lpstr>
      <vt:lpstr>Çocukluk dönemi dindarlığı</vt:lpstr>
      <vt:lpstr>Ergenlik dönemi dindarlığı</vt:lpstr>
      <vt:lpstr> Ergenlik ve gençlik nedir? </vt:lpstr>
      <vt:lpstr>Gençlik Dönemi Özellikleri</vt:lpstr>
      <vt:lpstr>PowerPoint Sunusu</vt:lpstr>
      <vt:lpstr>Toplumsal Değişimlere Bağlı Durumlar</vt:lpstr>
      <vt:lpstr>Gençlerin beklentileri</vt:lpstr>
      <vt:lpstr>PowerPoint Sunusu</vt:lpstr>
      <vt:lpstr>Gençlerle neden çatışırız?</vt:lpstr>
      <vt:lpstr>Çatışma sonucu kişinin davranışı</vt:lpstr>
      <vt:lpstr>Gençlik ve kuşaklar</vt:lpstr>
      <vt:lpstr>Gençlik ve kuşaklar</vt:lpstr>
      <vt:lpstr>PowerPoint Sunusu</vt:lpstr>
      <vt:lpstr>PowerPoint Sunusu</vt:lpstr>
      <vt:lpstr>PowerPoint Sunusu</vt:lpstr>
      <vt:lpstr>Z kuşağı özellikleri</vt:lpstr>
      <vt:lpstr>Z kuşağı özellikleri</vt:lpstr>
      <vt:lpstr>PowerPoint Sunusu</vt:lpstr>
      <vt:lpstr>Z kuşağı özellikleri</vt:lpstr>
      <vt:lpstr>Z kuşağı özellikleri</vt:lpstr>
      <vt:lpstr>Z kuşağı teknolojiyi nasıl kullanır?</vt:lpstr>
      <vt:lpstr>Z kuşağı teknolojiyi nasıl kullanır?</vt:lpstr>
      <vt:lpstr>Z kuşağı ile nasıl iletişim kurabiliriz?</vt:lpstr>
      <vt:lpstr>PowerPoint Sunusu</vt:lpstr>
      <vt:lpstr>Z kuşağı ile nasıl iletişim kurabiliriz?</vt:lpstr>
      <vt:lpstr>Z kuşağı ile nasıl iletişim kurabiliriz?</vt:lpstr>
      <vt:lpstr>Z kuşağının GY’leri ve GA’ları</vt:lpstr>
      <vt:lpstr>PowerPoint Sunusu</vt:lpstr>
      <vt:lpstr>Z kuşağı ve öğretmenler</vt:lpstr>
      <vt:lpstr>Z kuşağı ve öğretmenler</vt:lpstr>
      <vt:lpstr>PowerPoint Sunusu</vt:lpstr>
      <vt:lpstr>Z kuşağı ve öğretmenler</vt:lpstr>
      <vt:lpstr>Z kuşağı ile etkili iletişim önerileri</vt:lpstr>
      <vt:lpstr>Z kuşağı ile etkili iletişim önerileri</vt:lpstr>
      <vt:lpstr>Z kuşağı ile etkili iletişim önerileri</vt:lpstr>
      <vt:lpstr>PowerPoint Sunusu</vt:lpstr>
      <vt:lpstr>Z kuşağı ile etkili iletişim önerileri</vt:lpstr>
      <vt:lpstr>Z kuşağı ile etkili iletişim önerileri</vt:lpstr>
      <vt:lpstr>Z kuşağı ile etkili iletişim önerileri</vt:lpstr>
      <vt:lpstr>PowerPoint Sunusu</vt:lpstr>
      <vt:lpstr>Z kuşağı ile etkili iletişim önerileri</vt:lpstr>
      <vt:lpstr>Z kuşağı ile etkili iletişim önerileri</vt:lpstr>
      <vt:lpstr>Z kuşağı ile etkili iletişim önerileri</vt:lpstr>
      <vt:lpstr>Z kuşağı ile etkili iletişim önerileri</vt:lpstr>
      <vt:lpstr>PowerPoint Sunusu</vt:lpstr>
      <vt:lpstr>Z kuşağı ile etkili iletişim önerileri</vt:lpstr>
      <vt:lpstr>Z kuşağı ile etkili iletişim önerileri</vt:lpstr>
      <vt:lpstr>Z kuşağı ile etkili iletişim önerileri</vt:lpstr>
      <vt:lpstr>Z kuşağı ile etkili iletişim önerileri</vt:lpstr>
      <vt:lpstr>Z kuşağı ile etkili iletişim önerileri</vt:lpstr>
      <vt:lpstr>Z kuşağı ile etkili iletişim önerileri</vt:lpstr>
      <vt:lpstr>Z kuşağı ile etkili iletişim önerileri</vt:lpstr>
      <vt:lpstr>Z kuşağı ile etkili iletişim önerileri</vt:lpstr>
      <vt:lpstr>PowerPoint Sunusu</vt:lpstr>
      <vt:lpstr>Z kuşağı ile etkili iletişim önerileri</vt:lpstr>
      <vt:lpstr>Z kuşağı ile etkili iletişim önerileri</vt:lpstr>
      <vt:lpstr>PowerPoint Sunusu</vt:lpstr>
      <vt:lpstr>Z kuşağı ile etkili iletişim önerileri</vt:lpstr>
      <vt:lpstr>Z kuşağı ile etkili iletişim önerileri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user</cp:lastModifiedBy>
  <cp:revision>100</cp:revision>
  <dcterms:created xsi:type="dcterms:W3CDTF">2021-01-24T23:06:45Z</dcterms:created>
  <dcterms:modified xsi:type="dcterms:W3CDTF">2022-03-28T07:33:10Z</dcterms:modified>
</cp:coreProperties>
</file>